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slideLayouts/_rels/slideLayout1.xml.rels" ContentType="application/vnd.openxmlformats-package.relationships+xml"/>
  <Override PartName="/ppt/slideLayouts/slideLayout1.xml" ContentType="application/vnd.openxmlformats-officedocument.presentationml.slideLayout+xml"/>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8.png" ContentType="image/png"/>
  <Override PartName="/ppt/media/image20.png" ContentType="image/png"/>
  <Override PartName="/ppt/media/image12.png" ContentType="image/png"/>
  <Override PartName="/ppt/media/image3.png" ContentType="image/png"/>
  <Override PartName="/ppt/media/image8.png" ContentType="image/png"/>
  <Override PartName="/ppt/media/image1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1.png" ContentType="image/png"/>
  <Override PartName="/ppt/media/image2.png" ContentType="image/png"/>
  <Override PartName="/ppt/media/image5.png" ContentType="image/png"/>
  <Override PartName="/ppt/media/image14.png" ContentType="image/png"/>
  <Override PartName="/ppt/media/image6.png" ContentType="image/png"/>
  <Override PartName="/ppt/media/image15.png" ContentType="image/png"/>
  <Override PartName="/ppt/media/image10.png" ContentType="image/png"/>
  <Override PartName="/ppt/media/image1.png" ContentType="image/png"/>
  <Override PartName="/ppt/media/image7.png" ContentType="image/png"/>
  <Override PartName="/ppt/media/image1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9AAFA9A-2563-4409-82EC-50E10149E0EB}" type="slidenum">
              <a:t>&lt;#&gt;</a:t>
            </a:fld>
          </a:p>
        </p:txBody>
      </p:sp>
      <p:sp>
        <p:nvSpPr>
          <p:cNvPr id="4" name="PlaceHolder 3"/>
          <p:cNvSpPr>
            <a:spLocks noGrp="1"/>
          </p:cNvSpPr>
          <p:nvPr>
            <p:ph type="dt" idx="3"/>
          </p:nvPr>
        </p:nvSpPr>
        <p:spPr/>
        <p:txBody>
          <a:bodyPr/>
          <a:p>
            <a:r>
              <a:rPr lang="it-IT"/>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5165280"/>
            <a:ext cx="3194640" cy="390240"/>
          </a:xfrm>
          <a:prstGeom prst="rect">
            <a:avLst/>
          </a:prstGeom>
          <a:noFill/>
          <a:ln w="0">
            <a:noFill/>
          </a:ln>
        </p:spPr>
        <p:txBody>
          <a:bodyPr lIns="0" rIns="0" tIns="0" bIns="0" anchor="t">
            <a:noAutofit/>
          </a:bodyPr>
          <a:lstStyle>
            <a:lvl1pPr indent="0" algn="ctr">
              <a:lnSpc>
                <a:spcPct val="100000"/>
              </a:lnSpc>
              <a:buNone/>
              <a:tabLst>
                <a:tab algn="l" pos="0"/>
              </a:tabLst>
              <a:defRPr b="0" lang="it-IT" sz="1400" strike="noStrike" u="none">
                <a:solidFill>
                  <a:srgbClr val="000000"/>
                </a:solidFill>
                <a:uFillTx/>
                <a:latin typeface="Times New Roman"/>
              </a:defRPr>
            </a:lvl1pPr>
          </a:lstStyle>
          <a:p>
            <a:pPr indent="0" algn="ctr">
              <a:lnSpc>
                <a:spcPct val="100000"/>
              </a:lnSpc>
              <a:buNone/>
              <a:tabLst>
                <a:tab algn="l" pos="0"/>
              </a:tabLst>
            </a:pPr>
            <a:r>
              <a:rPr b="0" lang="it-IT" sz="1400" strike="noStrike" u="none">
                <a:solidFill>
                  <a:srgbClr val="000000"/>
                </a:solidFill>
                <a:uFillTx/>
                <a:latin typeface="Times New Roman"/>
              </a:rPr>
              <a:t>&lt;footer&gt;</a:t>
            </a:r>
            <a:endParaRPr b="0" lang="it-IT" sz="1400" strike="noStrike" u="none">
              <a:solidFill>
                <a:srgbClr val="000000"/>
              </a:solidFill>
              <a:uFillTx/>
              <a:latin typeface="Times New Roman"/>
            </a:endParaRPr>
          </a:p>
        </p:txBody>
      </p:sp>
      <p:sp>
        <p:nvSpPr>
          <p:cNvPr id="1" name="PlaceHolder 2"/>
          <p:cNvSpPr>
            <a:spLocks noGrp="1"/>
          </p:cNvSpPr>
          <p:nvPr>
            <p:ph type="sldNum" idx="2"/>
          </p:nvPr>
        </p:nvSpPr>
        <p:spPr>
          <a:xfrm>
            <a:off x="7227360" y="5165280"/>
            <a:ext cx="2347920" cy="390240"/>
          </a:xfrm>
          <a:prstGeom prst="rect">
            <a:avLst/>
          </a:prstGeom>
          <a:noFill/>
          <a:ln w="0">
            <a:noFill/>
          </a:ln>
        </p:spPr>
        <p:txBody>
          <a:bodyPr lIns="0" rIns="0" tIns="0" bIns="0" anchor="t">
            <a:noAutofit/>
          </a:bodyPr>
          <a:lstStyle>
            <a:lvl1pPr indent="0" algn="r">
              <a:lnSpc>
                <a:spcPct val="100000"/>
              </a:lnSpc>
              <a:buNone/>
              <a:tabLst>
                <a:tab algn="l" pos="0"/>
              </a:tabLst>
              <a:defRPr b="0" lang="it-IT" sz="1400" strike="noStrike" u="none">
                <a:solidFill>
                  <a:srgbClr val="000000"/>
                </a:solidFill>
                <a:uFillTx/>
                <a:latin typeface="Times New Roman"/>
              </a:defRPr>
            </a:lvl1pPr>
          </a:lstStyle>
          <a:p>
            <a:pPr indent="0" algn="r">
              <a:lnSpc>
                <a:spcPct val="100000"/>
              </a:lnSpc>
              <a:buNone/>
              <a:tabLst>
                <a:tab algn="l" pos="0"/>
              </a:tabLst>
            </a:pPr>
            <a:fld id="{E9A3D442-7B52-4F26-91BA-0B809FBA34DB}" type="slidenum">
              <a:rPr b="0" lang="it-IT" sz="1400" strike="noStrike" u="none">
                <a:solidFill>
                  <a:srgbClr val="000000"/>
                </a:solidFill>
                <a:uFillTx/>
                <a:latin typeface="Times New Roman"/>
              </a:rPr>
              <a:t>&lt;number&gt;</a:t>
            </a:fld>
            <a:endParaRPr b="0" lang="it-IT" sz="1400" strike="noStrike" u="none">
              <a:solidFill>
                <a:srgbClr val="000000"/>
              </a:solidFill>
              <a:uFillTx/>
              <a:latin typeface="Times New Roman"/>
            </a:endParaRPr>
          </a:p>
        </p:txBody>
      </p:sp>
      <p:sp>
        <p:nvSpPr>
          <p:cNvPr id="2" name="PlaceHolder 3"/>
          <p:cNvSpPr>
            <a:spLocks noGrp="1"/>
          </p:cNvSpPr>
          <p:nvPr>
            <p:ph type="dt" idx="3"/>
          </p:nvPr>
        </p:nvSpPr>
        <p:spPr>
          <a:xfrm>
            <a:off x="504000" y="5165280"/>
            <a:ext cx="2347920" cy="390240"/>
          </a:xfrm>
          <a:prstGeom prst="rect">
            <a:avLst/>
          </a:prstGeom>
          <a:noFill/>
          <a:ln w="0">
            <a:noFill/>
          </a:ln>
        </p:spPr>
        <p:txBody>
          <a:bodyPr lIns="0" rIns="0" tIns="0" bIns="0" anchor="t">
            <a:noAutofit/>
          </a:bodyPr>
          <a:lstStyle>
            <a:lvl1pPr indent="0">
              <a:buNone/>
              <a:defRPr b="0" lang="it-IT" sz="1400" strike="noStrike" u="none">
                <a:solidFill>
                  <a:srgbClr val="000000"/>
                </a:solidFill>
                <a:uFillTx/>
                <a:latin typeface="Times New Roman"/>
              </a:defRPr>
            </a:lvl1pPr>
          </a:lstStyle>
          <a:p>
            <a:pPr indent="0">
              <a:buNone/>
            </a:pPr>
            <a:r>
              <a:rPr b="0" lang="it-IT" sz="1400" strike="noStrike" u="none">
                <a:solidFill>
                  <a:srgbClr val="000000"/>
                </a:solidFill>
                <a:uFillTx/>
                <a:latin typeface="Times New Roman"/>
              </a:rPr>
              <a:t>&lt;date/time&gt;</a:t>
            </a:r>
            <a:endParaRPr b="0" lang="it-IT" sz="1400" strike="noStrike" u="none">
              <a:solidFill>
                <a:srgbClr val="000000"/>
              </a:solidFill>
              <a:uFillTx/>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it-IT" sz="4400" strike="noStrike" u="none">
                <a:solidFill>
                  <a:srgbClr val="000000"/>
                </a:solidFill>
                <a:uFillTx/>
                <a:latin typeface="Arial"/>
              </a:rPr>
              <a:t>Cl</a:t>
            </a:r>
            <a:r>
              <a:rPr b="0" lang="it-IT" sz="4400" strike="noStrike" u="none">
                <a:solidFill>
                  <a:srgbClr val="000000"/>
                </a:solidFill>
                <a:uFillTx/>
                <a:latin typeface="Arial"/>
              </a:rPr>
              <a:t>ic</a:t>
            </a:r>
            <a:r>
              <a:rPr b="0" lang="it-IT" sz="4400" strike="noStrike" u="none">
                <a:solidFill>
                  <a:srgbClr val="000000"/>
                </a:solidFill>
                <a:uFillTx/>
                <a:latin typeface="Arial"/>
              </a:rPr>
              <a:t>k </a:t>
            </a:r>
            <a:r>
              <a:rPr b="0" lang="it-IT" sz="4400" strike="noStrike" u="none">
                <a:solidFill>
                  <a:srgbClr val="000000"/>
                </a:solidFill>
                <a:uFillTx/>
                <a:latin typeface="Arial"/>
              </a:rPr>
              <a:t>to </a:t>
            </a:r>
            <a:r>
              <a:rPr b="0" lang="it-IT" sz="4400" strike="noStrike" u="none">
                <a:solidFill>
                  <a:srgbClr val="000000"/>
                </a:solidFill>
                <a:uFillTx/>
                <a:latin typeface="Arial"/>
              </a:rPr>
              <a:t>ed</a:t>
            </a:r>
            <a:r>
              <a:rPr b="0" lang="it-IT" sz="4400" strike="noStrike" u="none">
                <a:solidFill>
                  <a:srgbClr val="000000"/>
                </a:solidFill>
                <a:uFillTx/>
                <a:latin typeface="Arial"/>
              </a:rPr>
              <a:t>it </a:t>
            </a:r>
            <a:r>
              <a:rPr b="0" lang="it-IT" sz="4400" strike="noStrike" u="none">
                <a:solidFill>
                  <a:srgbClr val="000000"/>
                </a:solidFill>
                <a:uFillTx/>
                <a:latin typeface="Arial"/>
              </a:rPr>
              <a:t>th</a:t>
            </a:r>
            <a:r>
              <a:rPr b="0" lang="it-IT" sz="4400" strike="noStrike" u="none">
                <a:solidFill>
                  <a:srgbClr val="000000"/>
                </a:solidFill>
                <a:uFillTx/>
                <a:latin typeface="Arial"/>
              </a:rPr>
              <a:t>e </a:t>
            </a:r>
            <a:r>
              <a:rPr b="0" lang="it-IT" sz="4400" strike="noStrike" u="none">
                <a:solidFill>
                  <a:srgbClr val="000000"/>
                </a:solidFill>
                <a:uFillTx/>
                <a:latin typeface="Arial"/>
              </a:rPr>
              <a:t>titl</a:t>
            </a:r>
            <a:r>
              <a:rPr b="0" lang="it-IT" sz="4400" strike="noStrike" u="none">
                <a:solidFill>
                  <a:srgbClr val="000000"/>
                </a:solidFill>
                <a:uFillTx/>
                <a:latin typeface="Arial"/>
              </a:rPr>
              <a:t>e </a:t>
            </a:r>
            <a:r>
              <a:rPr b="0" lang="it-IT" sz="4400" strike="noStrike" u="none">
                <a:solidFill>
                  <a:srgbClr val="000000"/>
                </a:solidFill>
                <a:uFillTx/>
                <a:latin typeface="Arial"/>
              </a:rPr>
              <a:t>te</a:t>
            </a:r>
            <a:r>
              <a:rPr b="0" lang="it-IT" sz="4400" strike="noStrike" u="none">
                <a:solidFill>
                  <a:srgbClr val="000000"/>
                </a:solidFill>
                <a:uFillTx/>
                <a:latin typeface="Arial"/>
              </a:rPr>
              <a:t>xt </a:t>
            </a:r>
            <a:r>
              <a:rPr b="0" lang="it-IT" sz="4400" strike="noStrike" u="none">
                <a:solidFill>
                  <a:srgbClr val="000000"/>
                </a:solidFill>
                <a:uFillTx/>
                <a:latin typeface="Arial"/>
              </a:rPr>
              <a:t>fo</a:t>
            </a:r>
            <a:r>
              <a:rPr b="0" lang="it-IT" sz="4400" strike="noStrike" u="none">
                <a:solidFill>
                  <a:srgbClr val="000000"/>
                </a:solidFill>
                <a:uFillTx/>
                <a:latin typeface="Arial"/>
              </a:rPr>
              <a:t>r</a:t>
            </a:r>
            <a:r>
              <a:rPr b="0" lang="it-IT" sz="4400" strike="noStrike" u="none">
                <a:solidFill>
                  <a:srgbClr val="000000"/>
                </a:solidFill>
                <a:uFillTx/>
                <a:latin typeface="Arial"/>
              </a:rPr>
              <a:t>m</a:t>
            </a:r>
            <a:r>
              <a:rPr b="0" lang="it-IT" sz="4400" strike="noStrike" u="none">
                <a:solidFill>
                  <a:srgbClr val="000000"/>
                </a:solidFill>
                <a:uFillTx/>
                <a:latin typeface="Arial"/>
              </a:rPr>
              <a:t>at</a:t>
            </a:r>
            <a:endParaRPr b="0" lang="it-IT" sz="4400" strike="noStrike" u="none">
              <a:solidFill>
                <a:srgbClr val="000000"/>
              </a:solidFill>
              <a:uFillTx/>
              <a:latin typeface="Arial"/>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it-IT" sz="3200" strike="noStrike" u="none">
                <a:solidFill>
                  <a:srgbClr val="000000"/>
                </a:solidFill>
                <a:uFillTx/>
                <a:latin typeface="Arial"/>
              </a:rPr>
              <a:t>Click to edit the outline text format</a:t>
            </a:r>
            <a:endParaRPr b="0" lang="it-IT"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it-IT" sz="2800" strike="noStrike" u="none">
                <a:solidFill>
                  <a:srgbClr val="000000"/>
                </a:solidFill>
                <a:uFillTx/>
                <a:latin typeface="Arial"/>
              </a:rPr>
              <a:t>Second Outline Level</a:t>
            </a:r>
            <a:endParaRPr b="0" lang="it-IT"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it-IT" sz="2400" strike="noStrike" u="none">
                <a:solidFill>
                  <a:srgbClr val="000000"/>
                </a:solidFill>
                <a:uFillTx/>
                <a:latin typeface="Arial"/>
              </a:rPr>
              <a:t>Third Outline Level</a:t>
            </a:r>
            <a:endParaRPr b="0" lang="it-IT"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it-IT" sz="2000" strike="noStrike" u="none">
                <a:solidFill>
                  <a:srgbClr val="000000"/>
                </a:solidFill>
                <a:uFillTx/>
                <a:latin typeface="Arial"/>
              </a:rPr>
              <a:t>Fourth Outline Level</a:t>
            </a:r>
            <a:endParaRPr b="0" lang="it-IT"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it-IT" sz="2000" strike="noStrike" u="none">
                <a:solidFill>
                  <a:srgbClr val="000000"/>
                </a:solidFill>
                <a:uFillTx/>
                <a:latin typeface="Arial"/>
              </a:rPr>
              <a:t>Fifth Outline Level</a:t>
            </a:r>
            <a:endParaRPr b="0" lang="it-IT"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it-IT" sz="2000" strike="noStrike" u="none">
                <a:solidFill>
                  <a:srgbClr val="000000"/>
                </a:solidFill>
                <a:uFillTx/>
                <a:latin typeface="Arial"/>
              </a:rPr>
              <a:t>Sixth Outline Level</a:t>
            </a:r>
            <a:endParaRPr b="0" lang="it-IT"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it-IT" sz="2000" strike="noStrike" u="none">
                <a:solidFill>
                  <a:srgbClr val="000000"/>
                </a:solidFill>
                <a:uFillTx/>
                <a:latin typeface="Arial"/>
              </a:rPr>
              <a:t>Seventh Outline Level</a:t>
            </a:r>
            <a:endParaRPr b="0" lang="it-IT"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 name="" descr=""/>
          <p:cNvPicPr/>
          <p:nvPr/>
        </p:nvPicPr>
        <p:blipFill>
          <a:blip r:embed="rId1"/>
          <a:stretch/>
        </p:blipFill>
        <p:spPr>
          <a:xfrm>
            <a:off x="0" y="940320"/>
            <a:ext cx="10080360" cy="3805560"/>
          </a:xfrm>
          <a:prstGeom prst="rect">
            <a:avLst/>
          </a:prstGeom>
          <a:ln w="0">
            <a:noFill/>
          </a:ln>
        </p:spPr>
      </p:pic>
      <p:sp>
        <p:nvSpPr>
          <p:cNvPr id="6" name=""/>
          <p:cNvSpPr/>
          <p:nvPr/>
        </p:nvSpPr>
        <p:spPr>
          <a:xfrm>
            <a:off x="720000" y="1044000"/>
            <a:ext cx="144000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it-IT" sz="1400" strike="noStrike" u="none">
                <a:solidFill>
                  <a:srgbClr val="000000"/>
                </a:solidFill>
                <a:uFillTx/>
                <a:latin typeface="Arial"/>
              </a:rPr>
              <a:t>Central Bank</a:t>
            </a:r>
            <a:endParaRPr b="0" lang="it-IT" sz="1400" strike="noStrike" u="none">
              <a:solidFill>
                <a:srgbClr val="000000"/>
              </a:solidFill>
              <a:uFillTx/>
              <a:latin typeface="Arial"/>
            </a:endParaRPr>
          </a:p>
        </p:txBody>
      </p:sp>
      <p:sp>
        <p:nvSpPr>
          <p:cNvPr id="7" name=""/>
          <p:cNvSpPr/>
          <p:nvPr/>
        </p:nvSpPr>
        <p:spPr>
          <a:xfrm>
            <a:off x="4032000" y="1044000"/>
            <a:ext cx="198000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it-IT" sz="1400" strike="noStrike" u="none">
                <a:solidFill>
                  <a:srgbClr val="000000"/>
                </a:solidFill>
                <a:uFillTx/>
                <a:latin typeface="Arial"/>
              </a:rPr>
              <a:t>Commercial Bank</a:t>
            </a:r>
            <a:endParaRPr b="0" lang="it-IT" sz="1400" strike="noStrike" u="none">
              <a:solidFill>
                <a:srgbClr val="000000"/>
              </a:solidFill>
              <a:uFillTx/>
              <a:latin typeface="Arial"/>
            </a:endParaRPr>
          </a:p>
        </p:txBody>
      </p:sp>
      <p:sp>
        <p:nvSpPr>
          <p:cNvPr id="8" name=""/>
          <p:cNvSpPr/>
          <p:nvPr/>
        </p:nvSpPr>
        <p:spPr>
          <a:xfrm>
            <a:off x="7560000" y="940320"/>
            <a:ext cx="2160000" cy="4996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it-IT" sz="1400" strike="noStrike" u="none">
                <a:solidFill>
                  <a:srgbClr val="000000"/>
                </a:solidFill>
                <a:uFillTx/>
                <a:latin typeface="Arial"/>
              </a:rPr>
              <a:t>Private</a:t>
            </a:r>
            <a:endParaRPr b="0" lang="it-IT" sz="1400" strike="noStrike" u="none">
              <a:solidFill>
                <a:srgbClr val="000000"/>
              </a:solidFill>
              <a:uFillTx/>
              <a:latin typeface="Arial"/>
            </a:endParaRPr>
          </a:p>
          <a:p>
            <a:pPr algn="ctr"/>
            <a:r>
              <a:rPr b="0" lang="it-IT" sz="1400" strike="noStrike" u="none">
                <a:solidFill>
                  <a:srgbClr val="000000"/>
                </a:solidFill>
                <a:uFillTx/>
                <a:latin typeface="Arial"/>
              </a:rPr>
              <a:t>Non-Financial Sector</a:t>
            </a:r>
            <a:endParaRPr b="0" lang="it-IT" sz="1400" strike="noStrike" u="none">
              <a:solidFill>
                <a:srgbClr val="000000"/>
              </a:solidFill>
              <a:uFillTx/>
              <a:latin typeface="Arial"/>
            </a:endParaRPr>
          </a:p>
        </p:txBody>
      </p:sp>
      <p:sp>
        <p:nvSpPr>
          <p:cNvPr id="9" name=""/>
          <p:cNvSpPr/>
          <p:nvPr/>
        </p:nvSpPr>
        <p:spPr>
          <a:xfrm>
            <a:off x="2160000" y="1692000"/>
            <a:ext cx="1980000" cy="18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it-IT" sz="1200" strike="noStrike" u="none">
                <a:solidFill>
                  <a:srgbClr val="000000"/>
                </a:solidFill>
                <a:uFillTx/>
                <a:latin typeface="Arial"/>
              </a:rPr>
              <a:t>Refinance (Reserves)</a:t>
            </a:r>
            <a:endParaRPr b="0" lang="it-IT" sz="1200" strike="noStrike" u="none">
              <a:solidFill>
                <a:srgbClr val="000000"/>
              </a:solidFill>
              <a:uFillTx/>
              <a:latin typeface="Arial"/>
            </a:endParaRPr>
          </a:p>
        </p:txBody>
      </p:sp>
      <p:sp>
        <p:nvSpPr>
          <p:cNvPr id="10" name=""/>
          <p:cNvSpPr/>
          <p:nvPr/>
        </p:nvSpPr>
        <p:spPr>
          <a:xfrm>
            <a:off x="6048000" y="1584000"/>
            <a:ext cx="1800000" cy="18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it-IT" sz="1200" strike="noStrike" u="none">
                <a:solidFill>
                  <a:srgbClr val="000000"/>
                </a:solidFill>
                <a:uFillTx/>
                <a:latin typeface="Arial"/>
              </a:rPr>
              <a:t>Lend = Money Created</a:t>
            </a:r>
            <a:endParaRPr b="0" lang="it-IT" sz="1200" strike="noStrike" u="none">
              <a:solidFill>
                <a:srgbClr val="000000"/>
              </a:solidFill>
              <a:uFillTx/>
              <a:latin typeface="Arial"/>
            </a:endParaRPr>
          </a:p>
        </p:txBody>
      </p:sp>
      <p:sp>
        <p:nvSpPr>
          <p:cNvPr id="11" name=""/>
          <p:cNvSpPr/>
          <p:nvPr/>
        </p:nvSpPr>
        <p:spPr>
          <a:xfrm>
            <a:off x="5796000" y="2304000"/>
            <a:ext cx="2340000" cy="18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it-IT" sz="1200" strike="noStrike" u="none">
                <a:solidFill>
                  <a:srgbClr val="000000"/>
                </a:solidFill>
                <a:uFillTx/>
                <a:latin typeface="Arial"/>
              </a:rPr>
              <a:t>Pay Back = Money Destroyed</a:t>
            </a:r>
            <a:endParaRPr b="0" lang="it-IT" sz="1200" strike="noStrike" u="none">
              <a:solidFill>
                <a:srgbClr val="000000"/>
              </a:solidFill>
              <a:uFillTx/>
              <a:latin typeface="Arial"/>
            </a:endParaRPr>
          </a:p>
        </p:txBody>
      </p:sp>
      <p:sp>
        <p:nvSpPr>
          <p:cNvPr id="12" name=""/>
          <p:cNvSpPr/>
          <p:nvPr/>
        </p:nvSpPr>
        <p:spPr>
          <a:xfrm>
            <a:off x="180000" y="2880000"/>
            <a:ext cx="108000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1" lang="it-IT" sz="1400" strike="noStrike" u="none">
                <a:solidFill>
                  <a:srgbClr val="000000"/>
                </a:solidFill>
                <a:uFillTx/>
                <a:latin typeface="Arial"/>
              </a:rPr>
              <a:t>ASSETS</a:t>
            </a:r>
            <a:endParaRPr b="1" lang="it-IT" sz="1400" strike="noStrike" u="none">
              <a:solidFill>
                <a:srgbClr val="000000"/>
              </a:solidFill>
              <a:uFillTx/>
              <a:latin typeface="Arial"/>
            </a:endParaRPr>
          </a:p>
        </p:txBody>
      </p:sp>
      <p:sp>
        <p:nvSpPr>
          <p:cNvPr id="13" name=""/>
          <p:cNvSpPr/>
          <p:nvPr/>
        </p:nvSpPr>
        <p:spPr>
          <a:xfrm>
            <a:off x="3744000" y="2880000"/>
            <a:ext cx="108000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1" lang="it-IT" sz="1400" strike="noStrike" u="none">
                <a:solidFill>
                  <a:srgbClr val="000000"/>
                </a:solidFill>
                <a:uFillTx/>
                <a:latin typeface="Arial"/>
              </a:rPr>
              <a:t>ASSETS</a:t>
            </a:r>
            <a:endParaRPr b="1" lang="it-IT" sz="1400" strike="noStrike" u="none">
              <a:solidFill>
                <a:srgbClr val="000000"/>
              </a:solidFill>
              <a:uFillTx/>
              <a:latin typeface="Arial"/>
            </a:endParaRPr>
          </a:p>
        </p:txBody>
      </p:sp>
      <p:sp>
        <p:nvSpPr>
          <p:cNvPr id="14" name=""/>
          <p:cNvSpPr/>
          <p:nvPr/>
        </p:nvSpPr>
        <p:spPr>
          <a:xfrm>
            <a:off x="7452000" y="2808000"/>
            <a:ext cx="108000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1" lang="it-IT" sz="1400" strike="noStrike" u="none">
                <a:solidFill>
                  <a:srgbClr val="000000"/>
                </a:solidFill>
                <a:uFillTx/>
                <a:latin typeface="Arial"/>
              </a:rPr>
              <a:t>ASSETS</a:t>
            </a:r>
            <a:endParaRPr b="1" lang="it-IT" sz="1400" strike="noStrike" u="none">
              <a:solidFill>
                <a:srgbClr val="000000"/>
              </a:solidFill>
              <a:uFillTx/>
              <a:latin typeface="Arial"/>
            </a:endParaRPr>
          </a:p>
        </p:txBody>
      </p:sp>
      <p:sp>
        <p:nvSpPr>
          <p:cNvPr id="15" name=""/>
          <p:cNvSpPr/>
          <p:nvPr/>
        </p:nvSpPr>
        <p:spPr>
          <a:xfrm>
            <a:off x="1476000" y="2880000"/>
            <a:ext cx="126000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1" lang="it-IT" sz="1400" strike="noStrike" u="none">
                <a:solidFill>
                  <a:srgbClr val="000000"/>
                </a:solidFill>
                <a:uFillTx/>
                <a:latin typeface="Arial"/>
              </a:rPr>
              <a:t>LIABILITIES</a:t>
            </a:r>
            <a:endParaRPr b="1" lang="it-IT" sz="1400" strike="noStrike" u="none">
              <a:solidFill>
                <a:srgbClr val="000000"/>
              </a:solidFill>
              <a:uFillTx/>
              <a:latin typeface="Arial"/>
            </a:endParaRPr>
          </a:p>
        </p:txBody>
      </p:sp>
      <p:sp>
        <p:nvSpPr>
          <p:cNvPr id="16" name=""/>
          <p:cNvSpPr/>
          <p:nvPr/>
        </p:nvSpPr>
        <p:spPr>
          <a:xfrm>
            <a:off x="5184000" y="2880000"/>
            <a:ext cx="126000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1" lang="it-IT" sz="1400" strike="noStrike" u="none">
                <a:solidFill>
                  <a:srgbClr val="000000"/>
                </a:solidFill>
                <a:uFillTx/>
                <a:latin typeface="Arial"/>
              </a:rPr>
              <a:t>LIABILITIES</a:t>
            </a:r>
            <a:endParaRPr b="1" lang="it-IT" sz="1400" strike="noStrike" u="none">
              <a:solidFill>
                <a:srgbClr val="000000"/>
              </a:solidFill>
              <a:uFillTx/>
              <a:latin typeface="Arial"/>
            </a:endParaRPr>
          </a:p>
        </p:txBody>
      </p:sp>
      <p:sp>
        <p:nvSpPr>
          <p:cNvPr id="17" name=""/>
          <p:cNvSpPr/>
          <p:nvPr/>
        </p:nvSpPr>
        <p:spPr>
          <a:xfrm>
            <a:off x="8712000" y="2808000"/>
            <a:ext cx="126000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1" lang="it-IT" sz="1400" strike="noStrike" u="none">
                <a:solidFill>
                  <a:srgbClr val="000000"/>
                </a:solidFill>
                <a:uFillTx/>
                <a:latin typeface="Arial"/>
              </a:rPr>
              <a:t>LIABILITIES</a:t>
            </a:r>
            <a:endParaRPr b="1" lang="it-IT" sz="1400" strike="noStrike" u="none">
              <a:solidFill>
                <a:srgbClr val="000000"/>
              </a:solidFill>
              <a:uFillTx/>
              <a:latin typeface="Arial"/>
            </a:endParaRPr>
          </a:p>
        </p:txBody>
      </p:sp>
      <p:sp>
        <p:nvSpPr>
          <p:cNvPr id="18" name=""/>
          <p:cNvSpPr/>
          <p:nvPr/>
        </p:nvSpPr>
        <p:spPr>
          <a:xfrm>
            <a:off x="108000" y="3348000"/>
            <a:ext cx="1152000" cy="1152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1" lang="it-IT" sz="1200" strike="noStrike" u="none">
                <a:solidFill>
                  <a:srgbClr val="000000"/>
                </a:solidFill>
                <a:uFillTx/>
                <a:latin typeface="Arial"/>
              </a:rPr>
              <a:t>US Tresuries</a:t>
            </a:r>
            <a:endParaRPr b="1" lang="it-IT" sz="1200" strike="noStrike" u="none">
              <a:solidFill>
                <a:srgbClr val="000000"/>
              </a:solidFill>
              <a:uFillTx/>
              <a:latin typeface="Arial"/>
            </a:endParaRPr>
          </a:p>
          <a:p>
            <a:r>
              <a:rPr b="1" lang="it-IT" sz="1200" strike="noStrike" u="none">
                <a:solidFill>
                  <a:srgbClr val="000000"/>
                </a:solidFill>
                <a:uFillTx/>
                <a:latin typeface="Arial"/>
              </a:rPr>
              <a:t>MBS</a:t>
            </a:r>
            <a:endParaRPr b="1" lang="it-IT" sz="1200" strike="noStrike" u="none">
              <a:solidFill>
                <a:srgbClr val="000000"/>
              </a:solidFill>
              <a:uFillTx/>
              <a:latin typeface="Arial"/>
            </a:endParaRPr>
          </a:p>
          <a:p>
            <a:r>
              <a:rPr b="1" lang="it-IT" sz="1200" strike="noStrike" u="none">
                <a:solidFill>
                  <a:srgbClr val="000000"/>
                </a:solidFill>
                <a:uFillTx/>
                <a:latin typeface="Arial"/>
              </a:rPr>
              <a:t>REPO Assets</a:t>
            </a:r>
            <a:endParaRPr b="1" lang="it-IT" sz="1200" strike="noStrike" u="none">
              <a:solidFill>
                <a:srgbClr val="000000"/>
              </a:solidFill>
              <a:uFillTx/>
              <a:latin typeface="Arial"/>
            </a:endParaRPr>
          </a:p>
          <a:p>
            <a:r>
              <a:rPr b="1" lang="it-IT" sz="1200" strike="noStrike" u="none">
                <a:solidFill>
                  <a:srgbClr val="000000"/>
                </a:solidFill>
                <a:uFillTx/>
                <a:latin typeface="Arial"/>
              </a:rPr>
              <a:t>Etc.</a:t>
            </a:r>
            <a:endParaRPr b="1" lang="it-IT" sz="1200" strike="noStrike" u="none">
              <a:solidFill>
                <a:srgbClr val="000000"/>
              </a:solidFill>
              <a:uFillTx/>
              <a:latin typeface="Arial"/>
            </a:endParaRPr>
          </a:p>
        </p:txBody>
      </p:sp>
      <p:sp>
        <p:nvSpPr>
          <p:cNvPr id="19" name=""/>
          <p:cNvSpPr/>
          <p:nvPr/>
        </p:nvSpPr>
        <p:spPr>
          <a:xfrm>
            <a:off x="1523160" y="3348000"/>
            <a:ext cx="1176840" cy="1152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1" lang="it-IT" sz="1100" strike="noStrike" u="none">
                <a:solidFill>
                  <a:srgbClr val="000000"/>
                </a:solidFill>
                <a:uFillTx/>
                <a:latin typeface="Arial"/>
              </a:rPr>
              <a:t>Bank Reserves</a:t>
            </a:r>
            <a:endParaRPr b="1" lang="it-IT" sz="1100" strike="noStrike" u="none">
              <a:solidFill>
                <a:srgbClr val="000000"/>
              </a:solidFill>
              <a:uFillTx/>
              <a:latin typeface="Arial"/>
            </a:endParaRPr>
          </a:p>
          <a:p>
            <a:r>
              <a:rPr b="1" lang="it-IT" sz="1200" strike="noStrike" u="none">
                <a:solidFill>
                  <a:srgbClr val="000000"/>
                </a:solidFill>
                <a:uFillTx/>
                <a:latin typeface="Arial"/>
              </a:rPr>
              <a:t>Notes</a:t>
            </a:r>
            <a:endParaRPr b="1" lang="it-IT" sz="1200" strike="noStrike" u="none">
              <a:solidFill>
                <a:srgbClr val="000000"/>
              </a:solidFill>
              <a:uFillTx/>
              <a:latin typeface="Arial"/>
            </a:endParaRPr>
          </a:p>
          <a:p>
            <a:r>
              <a:rPr b="1" lang="it-IT" sz="1200" strike="noStrike" u="none">
                <a:solidFill>
                  <a:srgbClr val="000000"/>
                </a:solidFill>
                <a:uFillTx/>
                <a:latin typeface="Arial"/>
              </a:rPr>
              <a:t>Etc.</a:t>
            </a:r>
            <a:endParaRPr b="1" lang="it-IT" sz="1200" strike="noStrike" u="none">
              <a:solidFill>
                <a:srgbClr val="000000"/>
              </a:solidFill>
              <a:uFillTx/>
              <a:latin typeface="Arial"/>
            </a:endParaRPr>
          </a:p>
        </p:txBody>
      </p:sp>
      <p:sp>
        <p:nvSpPr>
          <p:cNvPr id="20" name=""/>
          <p:cNvSpPr/>
          <p:nvPr/>
        </p:nvSpPr>
        <p:spPr>
          <a:xfrm>
            <a:off x="3600000" y="3348000"/>
            <a:ext cx="1260000" cy="1152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1" lang="it-IT" sz="1200" strike="noStrike" u="none">
                <a:solidFill>
                  <a:srgbClr val="000000"/>
                </a:solidFill>
                <a:uFillTx/>
                <a:latin typeface="Arial"/>
              </a:rPr>
              <a:t>Loans</a:t>
            </a:r>
            <a:endParaRPr b="1" lang="it-IT" sz="1200" strike="noStrike" u="none">
              <a:solidFill>
                <a:srgbClr val="000000"/>
              </a:solidFill>
              <a:uFillTx/>
              <a:latin typeface="Arial"/>
            </a:endParaRPr>
          </a:p>
          <a:p>
            <a:r>
              <a:rPr b="0" lang="it-IT" sz="800" strike="noStrike" u="none">
                <a:solidFill>
                  <a:srgbClr val="000000"/>
                </a:solidFill>
                <a:uFillTx/>
                <a:latin typeface="Arial"/>
              </a:rPr>
              <a:t>(principal + interests)</a:t>
            </a:r>
            <a:endParaRPr b="1" lang="it-IT" sz="800" strike="noStrike" u="none">
              <a:solidFill>
                <a:srgbClr val="000000"/>
              </a:solidFill>
              <a:uFillTx/>
              <a:latin typeface="Arial"/>
            </a:endParaRPr>
          </a:p>
          <a:p>
            <a:r>
              <a:rPr b="1" lang="it-IT" sz="1200" strike="noStrike" u="none">
                <a:solidFill>
                  <a:srgbClr val="000000"/>
                </a:solidFill>
                <a:uFillTx/>
                <a:latin typeface="Arial"/>
              </a:rPr>
              <a:t>Securities</a:t>
            </a:r>
            <a:endParaRPr b="1" lang="it-IT" sz="1200" strike="noStrike" u="none">
              <a:solidFill>
                <a:srgbClr val="000000"/>
              </a:solidFill>
              <a:uFillTx/>
              <a:latin typeface="Arial"/>
            </a:endParaRPr>
          </a:p>
          <a:p>
            <a:r>
              <a:rPr b="1" lang="it-IT" sz="1200" strike="noStrike" u="none">
                <a:solidFill>
                  <a:srgbClr val="000000"/>
                </a:solidFill>
                <a:uFillTx/>
                <a:latin typeface="Arial"/>
              </a:rPr>
              <a:t>Real estate</a:t>
            </a:r>
            <a:endParaRPr b="1" lang="it-IT" sz="1200" strike="noStrike" u="none">
              <a:solidFill>
                <a:srgbClr val="000000"/>
              </a:solidFill>
              <a:uFillTx/>
              <a:latin typeface="Arial"/>
            </a:endParaRPr>
          </a:p>
          <a:p>
            <a:r>
              <a:rPr b="1" lang="it-IT" sz="1200" strike="noStrike" u="none">
                <a:solidFill>
                  <a:srgbClr val="000000"/>
                </a:solidFill>
                <a:uFillTx/>
                <a:latin typeface="Arial"/>
              </a:rPr>
              <a:t>Etc.</a:t>
            </a:r>
            <a:endParaRPr b="1" lang="it-IT" sz="1200" strike="noStrike" u="none">
              <a:solidFill>
                <a:srgbClr val="000000"/>
              </a:solidFill>
              <a:uFillTx/>
              <a:latin typeface="Arial"/>
            </a:endParaRPr>
          </a:p>
        </p:txBody>
      </p:sp>
      <p:sp>
        <p:nvSpPr>
          <p:cNvPr id="21" name=""/>
          <p:cNvSpPr/>
          <p:nvPr/>
        </p:nvSpPr>
        <p:spPr>
          <a:xfrm>
            <a:off x="5112000" y="3348000"/>
            <a:ext cx="1464840" cy="1152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1" lang="it-IT" sz="1050" strike="noStrike" u="none">
                <a:solidFill>
                  <a:srgbClr val="000000"/>
                </a:solidFill>
                <a:uFillTx/>
                <a:latin typeface="Arial"/>
              </a:rPr>
              <a:t>Customer Deposits</a:t>
            </a:r>
            <a:endParaRPr b="1" lang="it-IT" sz="1050" strike="noStrike" u="none">
              <a:solidFill>
                <a:srgbClr val="000000"/>
              </a:solidFill>
              <a:uFillTx/>
              <a:latin typeface="Arial"/>
            </a:endParaRPr>
          </a:p>
          <a:p>
            <a:r>
              <a:rPr b="1" lang="it-IT" sz="1050" strike="noStrike" u="none">
                <a:solidFill>
                  <a:srgbClr val="000000"/>
                </a:solidFill>
                <a:uFillTx/>
                <a:latin typeface="Arial"/>
              </a:rPr>
              <a:t>Outstanding Bonds</a:t>
            </a:r>
            <a:endParaRPr b="1" lang="it-IT" sz="1050" strike="noStrike" u="none">
              <a:solidFill>
                <a:srgbClr val="000000"/>
              </a:solidFill>
              <a:uFillTx/>
              <a:latin typeface="Arial"/>
            </a:endParaRPr>
          </a:p>
          <a:p>
            <a:r>
              <a:rPr b="1" lang="it-IT" sz="1050" strike="noStrike" u="none">
                <a:solidFill>
                  <a:srgbClr val="000000"/>
                </a:solidFill>
                <a:uFillTx/>
                <a:latin typeface="Arial"/>
              </a:rPr>
              <a:t>Etc.</a:t>
            </a:r>
            <a:endParaRPr b="1" lang="it-IT" sz="1050" strike="noStrike" u="none">
              <a:solidFill>
                <a:srgbClr val="000000"/>
              </a:solidFill>
              <a:uFillTx/>
              <a:latin typeface="Arial"/>
            </a:endParaRPr>
          </a:p>
        </p:txBody>
      </p:sp>
      <p:sp>
        <p:nvSpPr>
          <p:cNvPr id="22" name=""/>
          <p:cNvSpPr/>
          <p:nvPr/>
        </p:nvSpPr>
        <p:spPr>
          <a:xfrm>
            <a:off x="7319160" y="3276000"/>
            <a:ext cx="1284840" cy="1152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1" lang="it-IT" sz="1050" strike="noStrike" u="none">
                <a:solidFill>
                  <a:srgbClr val="000000"/>
                </a:solidFill>
                <a:uFillTx/>
                <a:latin typeface="Arial"/>
              </a:rPr>
              <a:t>Bank Deposits</a:t>
            </a:r>
            <a:endParaRPr b="1" lang="it-IT" sz="1050" strike="noStrike" u="none">
              <a:solidFill>
                <a:srgbClr val="000000"/>
              </a:solidFill>
              <a:uFillTx/>
              <a:latin typeface="Arial"/>
            </a:endParaRPr>
          </a:p>
          <a:p>
            <a:r>
              <a:rPr b="1" lang="it-IT" sz="1050" strike="noStrike" u="none">
                <a:solidFill>
                  <a:srgbClr val="000000"/>
                </a:solidFill>
                <a:uFillTx/>
                <a:latin typeface="Arial"/>
              </a:rPr>
              <a:t>Notes</a:t>
            </a:r>
            <a:endParaRPr b="1" lang="it-IT" sz="1050" strike="noStrike" u="none">
              <a:solidFill>
                <a:srgbClr val="000000"/>
              </a:solidFill>
              <a:uFillTx/>
              <a:latin typeface="Arial"/>
            </a:endParaRPr>
          </a:p>
          <a:p>
            <a:r>
              <a:rPr b="1" lang="it-IT" sz="1050" strike="noStrike" u="none">
                <a:solidFill>
                  <a:srgbClr val="000000"/>
                </a:solidFill>
                <a:uFillTx/>
                <a:latin typeface="Arial"/>
              </a:rPr>
              <a:t>Securities</a:t>
            </a:r>
            <a:endParaRPr b="1" lang="it-IT" sz="1050" strike="noStrike" u="none">
              <a:solidFill>
                <a:srgbClr val="000000"/>
              </a:solidFill>
              <a:uFillTx/>
              <a:latin typeface="Arial"/>
            </a:endParaRPr>
          </a:p>
          <a:p>
            <a:r>
              <a:rPr b="1" lang="it-IT" sz="1050" strike="noStrike" u="none">
                <a:solidFill>
                  <a:srgbClr val="000000"/>
                </a:solidFill>
                <a:uFillTx/>
                <a:latin typeface="Arial"/>
              </a:rPr>
              <a:t>Real Estate</a:t>
            </a:r>
            <a:endParaRPr b="1" lang="it-IT" sz="1050" strike="noStrike" u="none">
              <a:solidFill>
                <a:srgbClr val="000000"/>
              </a:solidFill>
              <a:uFillTx/>
              <a:latin typeface="Arial"/>
            </a:endParaRPr>
          </a:p>
          <a:p>
            <a:r>
              <a:rPr b="1" lang="it-IT" sz="1050" strike="noStrike" u="none">
                <a:solidFill>
                  <a:srgbClr val="000000"/>
                </a:solidFill>
                <a:uFillTx/>
                <a:latin typeface="Arial"/>
              </a:rPr>
              <a:t>Commodities</a:t>
            </a:r>
            <a:endParaRPr b="1" lang="it-IT" sz="1050" strike="noStrike" u="none">
              <a:solidFill>
                <a:srgbClr val="000000"/>
              </a:solidFill>
              <a:uFillTx/>
              <a:latin typeface="Arial"/>
            </a:endParaRPr>
          </a:p>
          <a:p>
            <a:r>
              <a:rPr b="1" lang="it-IT" sz="1050" strike="noStrike" u="none">
                <a:solidFill>
                  <a:srgbClr val="000000"/>
                </a:solidFill>
                <a:uFillTx/>
                <a:latin typeface="Arial"/>
              </a:rPr>
              <a:t>Etc.</a:t>
            </a:r>
            <a:endParaRPr b="1" lang="it-IT" sz="1050" strike="noStrike" u="none">
              <a:solidFill>
                <a:srgbClr val="000000"/>
              </a:solidFill>
              <a:uFillTx/>
              <a:latin typeface="Arial"/>
            </a:endParaRPr>
          </a:p>
        </p:txBody>
      </p:sp>
      <p:sp>
        <p:nvSpPr>
          <p:cNvPr id="23" name=""/>
          <p:cNvSpPr/>
          <p:nvPr/>
        </p:nvSpPr>
        <p:spPr>
          <a:xfrm>
            <a:off x="8712000" y="3276000"/>
            <a:ext cx="1224000" cy="1152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1" lang="it-IT" sz="1050" strike="noStrike" u="none">
                <a:solidFill>
                  <a:srgbClr val="000000"/>
                </a:solidFill>
                <a:uFillTx/>
                <a:latin typeface="Arial"/>
              </a:rPr>
              <a:t>Bank Loans</a:t>
            </a:r>
            <a:endParaRPr b="1" lang="it-IT" sz="1050" strike="noStrike" u="none">
              <a:solidFill>
                <a:srgbClr val="000000"/>
              </a:solidFill>
              <a:uFillTx/>
              <a:latin typeface="Arial"/>
            </a:endParaRPr>
          </a:p>
          <a:p>
            <a:r>
              <a:rPr b="1" lang="it-IT" sz="1050" strike="noStrike" u="none">
                <a:solidFill>
                  <a:srgbClr val="000000"/>
                </a:solidFill>
                <a:uFillTx/>
                <a:latin typeface="Arial"/>
              </a:rPr>
              <a:t>Outstanding Bonds</a:t>
            </a:r>
            <a:endParaRPr b="1" lang="it-IT" sz="10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 name="" descr=""/>
          <p:cNvPicPr/>
          <p:nvPr/>
        </p:nvPicPr>
        <p:blipFill>
          <a:blip r:embed="rId1"/>
          <a:stretch/>
        </p:blipFill>
        <p:spPr>
          <a:xfrm>
            <a:off x="3502080" y="2109960"/>
            <a:ext cx="3114360" cy="1466640"/>
          </a:xfrm>
          <a:prstGeom prst="rect">
            <a:avLst/>
          </a:prstGeom>
          <a:ln w="0">
            <a:noFill/>
          </a:ln>
        </p:spPr>
      </p:pic>
      <p:sp>
        <p:nvSpPr>
          <p:cNvPr id="68" name=""/>
          <p:cNvSpPr/>
          <p:nvPr/>
        </p:nvSpPr>
        <p:spPr>
          <a:xfrm>
            <a:off x="4707720" y="2340000"/>
            <a:ext cx="1592280" cy="108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just"/>
            <a:r>
              <a:rPr b="0" lang="it-IT" sz="700" strike="noStrike" u="none">
                <a:solidFill>
                  <a:srgbClr val="000000"/>
                </a:solidFill>
                <a:uFillTx/>
                <a:latin typeface="Arial"/>
              </a:rPr>
              <a:t>Money is not an invention of the state. It is not the product of a legislative act.Even the santion of political authority is not necessary for its existence.</a:t>
            </a:r>
            <a:endParaRPr b="0" lang="it-IT" sz="700" strike="noStrike" u="none">
              <a:solidFill>
                <a:srgbClr val="000000"/>
              </a:solidFill>
              <a:uFillTx/>
              <a:latin typeface="Arial"/>
            </a:endParaRPr>
          </a:p>
          <a:p>
            <a:pPr algn="just"/>
            <a:r>
              <a:rPr b="0" lang="it-IT" sz="700" strike="noStrike" u="none">
                <a:solidFill>
                  <a:srgbClr val="000000"/>
                </a:solidFill>
                <a:uFillTx/>
                <a:latin typeface="Arial"/>
              </a:rPr>
              <a:t>Certain commodities came to be money quite naturally, as the result of economic relationships that were independent of the power of the state.</a:t>
            </a:r>
            <a:endParaRPr b="0" lang="it-IT" sz="7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 name="" descr=""/>
          <p:cNvPicPr/>
          <p:nvPr/>
        </p:nvPicPr>
        <p:blipFill>
          <a:blip r:embed="rId1"/>
          <a:stretch/>
        </p:blipFill>
        <p:spPr>
          <a:xfrm>
            <a:off x="2916360" y="1119240"/>
            <a:ext cx="4285800" cy="3447720"/>
          </a:xfrm>
          <a:prstGeom prst="rect">
            <a:avLst/>
          </a:prstGeom>
          <a:ln w="0">
            <a:noFill/>
          </a:ln>
        </p:spPr>
      </p:pic>
      <p:sp>
        <p:nvSpPr>
          <p:cNvPr id="70" name=""/>
          <p:cNvSpPr/>
          <p:nvPr/>
        </p:nvSpPr>
        <p:spPr>
          <a:xfrm>
            <a:off x="3002760" y="3461400"/>
            <a:ext cx="4089240" cy="10386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2800" strike="noStrike" u="none">
                <a:solidFill>
                  <a:srgbClr val="000000"/>
                </a:solidFill>
                <a:uFillTx/>
                <a:latin typeface="Arial"/>
              </a:rPr>
              <a:t>THE EVOLUTION </a:t>
            </a:r>
            <a:r>
              <a:rPr b="1" lang="it-IT" sz="2800" strike="noStrike" u="none">
                <a:solidFill>
                  <a:srgbClr val="000000"/>
                </a:solidFill>
                <a:uFillTx/>
                <a:latin typeface="Arial"/>
              </a:rPr>
              <a:t>OF</a:t>
            </a:r>
            <a:endParaRPr b="1" lang="it-IT" sz="2800" strike="noStrike" u="none">
              <a:solidFill>
                <a:srgbClr val="000000"/>
              </a:solidFill>
              <a:uFillTx/>
              <a:latin typeface="Arial"/>
            </a:endParaRPr>
          </a:p>
          <a:p>
            <a:pPr algn="ctr"/>
            <a:r>
              <a:rPr b="1" lang="it-IT" sz="2800" strike="noStrike" u="none">
                <a:solidFill>
                  <a:srgbClr val="000000"/>
                </a:solidFill>
                <a:uFillTx/>
                <a:latin typeface="Arial"/>
              </a:rPr>
              <a:t>MONEY</a:t>
            </a:r>
            <a:endParaRPr b="1" lang="it-IT"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 name="" descr=""/>
          <p:cNvPicPr/>
          <p:nvPr/>
        </p:nvPicPr>
        <p:blipFill>
          <a:blip r:embed="rId1"/>
          <a:stretch/>
        </p:blipFill>
        <p:spPr>
          <a:xfrm>
            <a:off x="2292480" y="1133640"/>
            <a:ext cx="5533560" cy="3419280"/>
          </a:xfrm>
          <a:prstGeom prst="rect">
            <a:avLst/>
          </a:prstGeom>
          <a:ln w="0">
            <a:noFill/>
          </a:ln>
        </p:spPr>
      </p:pic>
      <p:sp>
        <p:nvSpPr>
          <p:cNvPr id="72" name=""/>
          <p:cNvSpPr/>
          <p:nvPr/>
        </p:nvSpPr>
        <p:spPr>
          <a:xfrm>
            <a:off x="4752000" y="4392000"/>
            <a:ext cx="720000" cy="2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900" strike="noStrike" u="none">
                <a:solidFill>
                  <a:srgbClr val="000000"/>
                </a:solidFill>
                <a:uFillTx/>
                <a:latin typeface="Arial"/>
              </a:rPr>
              <a:t>Maturity</a:t>
            </a:r>
            <a:endParaRPr b="1" lang="it-IT" sz="900" strike="noStrike" u="none">
              <a:solidFill>
                <a:srgbClr val="000000"/>
              </a:solidFill>
              <a:uFillTx/>
              <a:latin typeface="Arial"/>
            </a:endParaRPr>
          </a:p>
        </p:txBody>
      </p:sp>
      <p:sp>
        <p:nvSpPr>
          <p:cNvPr id="73" name=""/>
          <p:cNvSpPr/>
          <p:nvPr/>
        </p:nvSpPr>
        <p:spPr>
          <a:xfrm>
            <a:off x="5508000" y="4399200"/>
            <a:ext cx="1692000" cy="2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600" strike="noStrike" u="none">
                <a:solidFill>
                  <a:srgbClr val="000000"/>
                </a:solidFill>
                <a:uFillTx/>
                <a:latin typeface="Arial"/>
              </a:rPr>
              <a:t>Note: X-Axis (Maturity) is not to scale</a:t>
            </a:r>
            <a:endParaRPr b="1" lang="it-IT" sz="600" strike="noStrike" u="none">
              <a:solidFill>
                <a:srgbClr val="000000"/>
              </a:solidFill>
              <a:uFillTx/>
              <a:latin typeface="Arial"/>
            </a:endParaRPr>
          </a:p>
        </p:txBody>
      </p:sp>
      <p:sp>
        <p:nvSpPr>
          <p:cNvPr id="74" name=""/>
          <p:cNvSpPr/>
          <p:nvPr/>
        </p:nvSpPr>
        <p:spPr>
          <a:xfrm rot="16200000">
            <a:off x="2018880" y="2577600"/>
            <a:ext cx="720000" cy="2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900" strike="noStrike" u="none">
                <a:solidFill>
                  <a:srgbClr val="000000"/>
                </a:solidFill>
                <a:uFillTx/>
                <a:latin typeface="Arial"/>
              </a:rPr>
              <a:t>Yield (%)</a:t>
            </a:r>
            <a:endParaRPr b="1" lang="it-IT" sz="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 descr=""/>
          <p:cNvPicPr/>
          <p:nvPr/>
        </p:nvPicPr>
        <p:blipFill>
          <a:blip r:embed="rId1"/>
          <a:stretch/>
        </p:blipFill>
        <p:spPr>
          <a:xfrm>
            <a:off x="3683160" y="2009880"/>
            <a:ext cx="2752200" cy="1666440"/>
          </a:xfrm>
          <a:prstGeom prst="rect">
            <a:avLst/>
          </a:prstGeom>
          <a:ln w="0">
            <a:noFill/>
          </a:ln>
        </p:spPr>
      </p:pic>
      <p:sp>
        <p:nvSpPr>
          <p:cNvPr id="76" name=""/>
          <p:cNvSpPr/>
          <p:nvPr/>
        </p:nvSpPr>
        <p:spPr>
          <a:xfrm>
            <a:off x="5139720" y="2160000"/>
            <a:ext cx="1259640" cy="144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900" strike="noStrike" u="none">
                <a:solidFill>
                  <a:srgbClr val="000000"/>
                </a:solidFill>
                <a:uFillTx/>
                <a:latin typeface="Arial"/>
              </a:rPr>
              <a:t>“</a:t>
            </a:r>
            <a:r>
              <a:rPr b="0" lang="it-IT" sz="900" strike="noStrike" u="none">
                <a:solidFill>
                  <a:srgbClr val="000000"/>
                </a:solidFill>
                <a:uFillTx/>
                <a:latin typeface="Arial"/>
              </a:rPr>
              <a:t>The </a:t>
            </a:r>
            <a:r>
              <a:rPr b="0" lang="it-IT" sz="900" strike="noStrike" u="none">
                <a:solidFill>
                  <a:srgbClr val="000000"/>
                </a:solidFill>
                <a:uFillTx/>
                <a:latin typeface="Arial"/>
              </a:rPr>
              <a:t>present </a:t>
            </a:r>
            <a:r>
              <a:rPr b="0" lang="it-IT" sz="900" strike="noStrike" u="none">
                <a:solidFill>
                  <a:srgbClr val="000000"/>
                </a:solidFill>
                <a:uFillTx/>
                <a:latin typeface="Arial"/>
              </a:rPr>
              <a:t>value of </a:t>
            </a:r>
            <a:r>
              <a:rPr b="0" lang="it-IT" sz="900" strike="noStrike" u="none">
                <a:solidFill>
                  <a:srgbClr val="000000"/>
                </a:solidFill>
                <a:uFillTx/>
                <a:latin typeface="Arial"/>
              </a:rPr>
              <a:t>these </a:t>
            </a:r>
            <a:r>
              <a:rPr b="0" lang="it-IT" sz="900" strike="noStrike" u="none">
                <a:solidFill>
                  <a:srgbClr val="000000"/>
                </a:solidFill>
                <a:uFillTx/>
                <a:latin typeface="Arial"/>
              </a:rPr>
              <a:t>goods of </a:t>
            </a:r>
            <a:r>
              <a:rPr b="0" lang="it-IT" sz="900" strike="noStrike" u="none">
                <a:solidFill>
                  <a:srgbClr val="000000"/>
                </a:solidFill>
                <a:uFillTx/>
                <a:latin typeface="Arial"/>
              </a:rPr>
              <a:t>higher </a:t>
            </a:r>
            <a:r>
              <a:rPr b="0" lang="it-IT" sz="900" strike="noStrike" u="none">
                <a:solidFill>
                  <a:srgbClr val="000000"/>
                </a:solidFill>
                <a:uFillTx/>
                <a:latin typeface="Arial"/>
              </a:rPr>
              <a:t>order by </a:t>
            </a:r>
            <a:r>
              <a:rPr b="0" lang="it-IT" sz="900" strike="noStrike" u="none">
                <a:solidFill>
                  <a:srgbClr val="000000"/>
                </a:solidFill>
                <a:uFillTx/>
                <a:latin typeface="Arial"/>
              </a:rPr>
              <a:t>themselve</a:t>
            </a:r>
            <a:r>
              <a:rPr b="0" lang="it-IT" sz="900" strike="noStrike" u="none">
                <a:solidFill>
                  <a:srgbClr val="000000"/>
                </a:solidFill>
                <a:uFillTx/>
                <a:latin typeface="Arial"/>
              </a:rPr>
              <a:t>s is </a:t>
            </a:r>
            <a:r>
              <a:rPr b="0" lang="it-IT" sz="900" strike="noStrike" u="none">
                <a:solidFill>
                  <a:srgbClr val="000000"/>
                </a:solidFill>
                <a:uFillTx/>
                <a:latin typeface="Arial"/>
              </a:rPr>
              <a:t>therefore </a:t>
            </a:r>
            <a:r>
              <a:rPr b="0" lang="it-IT" sz="900" strike="noStrike" u="none">
                <a:solidFill>
                  <a:srgbClr val="000000"/>
                </a:solidFill>
                <a:uFillTx/>
                <a:latin typeface="Arial"/>
              </a:rPr>
              <a:t>equal to </a:t>
            </a:r>
            <a:r>
              <a:rPr b="0" lang="it-IT" sz="900" strike="noStrike" u="none">
                <a:solidFill>
                  <a:srgbClr val="000000"/>
                </a:solidFill>
                <a:uFillTx/>
                <a:latin typeface="Arial"/>
              </a:rPr>
              <a:t>the value </a:t>
            </a:r>
            <a:r>
              <a:rPr b="0" lang="it-IT" sz="900" strike="noStrike" u="none">
                <a:solidFill>
                  <a:srgbClr val="000000"/>
                </a:solidFill>
                <a:uFillTx/>
                <a:latin typeface="Arial"/>
              </a:rPr>
              <a:t>of the </a:t>
            </a:r>
            <a:r>
              <a:rPr b="0" lang="it-IT" sz="900" strike="noStrike" u="none">
                <a:solidFill>
                  <a:srgbClr val="000000"/>
                </a:solidFill>
                <a:uFillTx/>
                <a:latin typeface="Arial"/>
              </a:rPr>
              <a:t>prospectiv</a:t>
            </a:r>
            <a:r>
              <a:rPr b="0" lang="it-IT" sz="900" strike="noStrike" u="none">
                <a:solidFill>
                  <a:srgbClr val="000000"/>
                </a:solidFill>
                <a:uFillTx/>
                <a:latin typeface="Arial"/>
              </a:rPr>
              <a:t>e product </a:t>
            </a:r>
            <a:r>
              <a:rPr b="0" lang="it-IT" sz="900" strike="noStrike" u="none">
                <a:solidFill>
                  <a:srgbClr val="000000"/>
                </a:solidFill>
                <a:uFillTx/>
                <a:latin typeface="Arial"/>
              </a:rPr>
              <a:t>minus the </a:t>
            </a:r>
            <a:r>
              <a:rPr b="0" lang="it-IT" sz="900" strike="noStrike" u="none">
                <a:solidFill>
                  <a:srgbClr val="000000"/>
                </a:solidFill>
                <a:uFillTx/>
                <a:latin typeface="Arial"/>
              </a:rPr>
              <a:t>value of </a:t>
            </a:r>
            <a:r>
              <a:rPr b="0" lang="it-IT" sz="900" strike="noStrike" u="none">
                <a:solidFill>
                  <a:srgbClr val="000000"/>
                </a:solidFill>
                <a:uFillTx/>
                <a:latin typeface="Arial"/>
              </a:rPr>
              <a:t>the </a:t>
            </a:r>
            <a:r>
              <a:rPr b="0" lang="it-IT" sz="900" strike="noStrike" u="none">
                <a:solidFill>
                  <a:srgbClr val="000000"/>
                </a:solidFill>
                <a:uFillTx/>
                <a:latin typeface="Arial"/>
              </a:rPr>
              <a:t>services </a:t>
            </a:r>
            <a:r>
              <a:rPr b="0" lang="it-IT" sz="900" strike="noStrike" u="none">
                <a:solidFill>
                  <a:srgbClr val="000000"/>
                </a:solidFill>
                <a:uFillTx/>
                <a:latin typeface="Arial"/>
              </a:rPr>
              <a:t>of the </a:t>
            </a:r>
            <a:r>
              <a:rPr b="0" lang="it-IT" sz="900" strike="noStrike" u="none">
                <a:solidFill>
                  <a:srgbClr val="000000"/>
                </a:solidFill>
                <a:uFillTx/>
                <a:latin typeface="Arial"/>
              </a:rPr>
              <a:t>capital </a:t>
            </a:r>
            <a:r>
              <a:rPr b="0" lang="it-IT" sz="900" strike="noStrike" u="none">
                <a:solidFill>
                  <a:srgbClr val="000000"/>
                </a:solidFill>
                <a:uFillTx/>
                <a:latin typeface="Arial"/>
              </a:rPr>
              <a:t>employed.</a:t>
            </a:r>
            <a:r>
              <a:rPr b="0" lang="it-IT" sz="900" strike="noStrike" u="none">
                <a:solidFill>
                  <a:srgbClr val="000000"/>
                </a:solidFill>
                <a:uFillTx/>
                <a:latin typeface="Arial"/>
              </a:rPr>
              <a:t>”</a:t>
            </a:r>
            <a:endParaRPr b="0" lang="it-IT" sz="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 name="" descr=""/>
          <p:cNvPicPr/>
          <p:nvPr/>
        </p:nvPicPr>
        <p:blipFill>
          <a:blip r:embed="rId1"/>
          <a:stretch/>
        </p:blipFill>
        <p:spPr>
          <a:xfrm>
            <a:off x="4102200" y="1648080"/>
            <a:ext cx="1914120" cy="23904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 descr=""/>
          <p:cNvPicPr/>
          <p:nvPr/>
        </p:nvPicPr>
        <p:blipFill>
          <a:blip r:embed="rId1"/>
          <a:stretch/>
        </p:blipFill>
        <p:spPr>
          <a:xfrm>
            <a:off x="1470600" y="7920"/>
            <a:ext cx="7177680" cy="56703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 descr=""/>
          <p:cNvPicPr/>
          <p:nvPr/>
        </p:nvPicPr>
        <p:blipFill>
          <a:blip r:embed="rId1"/>
          <a:stretch/>
        </p:blipFill>
        <p:spPr>
          <a:xfrm>
            <a:off x="1572840" y="7920"/>
            <a:ext cx="6973200" cy="5670360"/>
          </a:xfrm>
          <a:prstGeom prst="rect">
            <a:avLst/>
          </a:prstGeom>
          <a:ln w="0">
            <a:noFill/>
          </a:ln>
        </p:spPr>
      </p:pic>
      <p:sp>
        <p:nvSpPr>
          <p:cNvPr id="80" name=""/>
          <p:cNvSpPr/>
          <p:nvPr/>
        </p:nvSpPr>
        <p:spPr>
          <a:xfrm>
            <a:off x="2871720" y="144000"/>
            <a:ext cx="4292280" cy="36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1600" strike="noStrike" u="none">
                <a:solidFill>
                  <a:srgbClr val="000000"/>
                </a:solidFill>
                <a:uFillTx/>
                <a:latin typeface="Arial"/>
              </a:rPr>
              <a:t>United States </a:t>
            </a:r>
            <a:r>
              <a:rPr b="1" lang="it-IT" sz="1600" strike="noStrike" u="none">
                <a:solidFill>
                  <a:srgbClr val="000000"/>
                </a:solidFill>
                <a:uFillTx/>
                <a:latin typeface="Arial"/>
              </a:rPr>
              <a:t>Yield Curve – </a:t>
            </a:r>
            <a:r>
              <a:rPr b="1" lang="it-IT" sz="1600" strike="noStrike" u="none">
                <a:solidFill>
                  <a:srgbClr val="000000"/>
                </a:solidFill>
                <a:uFillTx/>
                <a:latin typeface="Arial"/>
              </a:rPr>
              <a:t>18 Sep 2023</a:t>
            </a:r>
            <a:endParaRPr b="1" lang="it-IT" sz="1600" strike="noStrike" u="none">
              <a:solidFill>
                <a:srgbClr val="000000"/>
              </a:solidFill>
              <a:uFillTx/>
              <a:latin typeface="Arial"/>
            </a:endParaRPr>
          </a:p>
        </p:txBody>
      </p:sp>
      <p:sp>
        <p:nvSpPr>
          <p:cNvPr id="81" name=""/>
          <p:cNvSpPr/>
          <p:nvPr/>
        </p:nvSpPr>
        <p:spPr>
          <a:xfrm>
            <a:off x="2871720" y="540000"/>
            <a:ext cx="4292280" cy="21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1200" strike="noStrike" u="none">
                <a:solidFill>
                  <a:srgbClr val="000000"/>
                </a:solidFill>
                <a:uFillTx/>
                <a:latin typeface="Arial"/>
              </a:rPr>
              <a:t>United States Government Bonds</a:t>
            </a:r>
            <a:endParaRPr b="0" lang="it-IT" sz="1200" strike="noStrike" u="none">
              <a:solidFill>
                <a:srgbClr val="000000"/>
              </a:solidFill>
              <a:uFillTx/>
              <a:latin typeface="Arial"/>
            </a:endParaRPr>
          </a:p>
        </p:txBody>
      </p:sp>
      <p:sp>
        <p:nvSpPr>
          <p:cNvPr id="82" name=""/>
          <p:cNvSpPr/>
          <p:nvPr/>
        </p:nvSpPr>
        <p:spPr>
          <a:xfrm>
            <a:off x="4608000" y="4716000"/>
            <a:ext cx="1188000" cy="2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900" strike="noStrike" u="none">
                <a:solidFill>
                  <a:srgbClr val="000000"/>
                </a:solidFill>
                <a:uFillTx/>
                <a:latin typeface="Arial"/>
              </a:rPr>
              <a:t>Residual Maturity</a:t>
            </a:r>
            <a:endParaRPr b="1" lang="it-IT" sz="900" strike="noStrike" u="none">
              <a:solidFill>
                <a:srgbClr val="000000"/>
              </a:solidFill>
              <a:uFillTx/>
              <a:latin typeface="Arial"/>
            </a:endParaRPr>
          </a:p>
        </p:txBody>
      </p:sp>
      <p:sp>
        <p:nvSpPr>
          <p:cNvPr id="83" name=""/>
          <p:cNvSpPr/>
          <p:nvPr/>
        </p:nvSpPr>
        <p:spPr>
          <a:xfrm>
            <a:off x="3132000" y="5083200"/>
            <a:ext cx="1908000" cy="2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900" strike="noStrike" u="none">
                <a:solidFill>
                  <a:srgbClr val="000000"/>
                </a:solidFill>
                <a:uFillTx/>
                <a:latin typeface="Arial"/>
              </a:rPr>
              <a:t>United States (18 Sep 2023)</a:t>
            </a:r>
            <a:endParaRPr b="1" lang="it-IT" sz="900" strike="noStrike" u="none">
              <a:solidFill>
                <a:srgbClr val="000000"/>
              </a:solidFill>
              <a:uFillTx/>
              <a:latin typeface="Arial"/>
            </a:endParaRPr>
          </a:p>
        </p:txBody>
      </p:sp>
      <p:sp>
        <p:nvSpPr>
          <p:cNvPr id="84" name=""/>
          <p:cNvSpPr/>
          <p:nvPr/>
        </p:nvSpPr>
        <p:spPr>
          <a:xfrm>
            <a:off x="5508000" y="5119200"/>
            <a:ext cx="612000" cy="2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900" strike="noStrike" u="none">
                <a:solidFill>
                  <a:srgbClr val="000000"/>
                </a:solidFill>
                <a:uFillTx/>
                <a:latin typeface="Arial"/>
              </a:rPr>
              <a:t>1M ago</a:t>
            </a:r>
            <a:endParaRPr b="1" lang="it-IT" sz="900" strike="noStrike" u="none">
              <a:solidFill>
                <a:srgbClr val="000000"/>
              </a:solidFill>
              <a:uFillTx/>
              <a:latin typeface="Arial"/>
            </a:endParaRPr>
          </a:p>
        </p:txBody>
      </p:sp>
      <p:sp>
        <p:nvSpPr>
          <p:cNvPr id="85" name=""/>
          <p:cNvSpPr/>
          <p:nvPr/>
        </p:nvSpPr>
        <p:spPr>
          <a:xfrm>
            <a:off x="6480000" y="5119200"/>
            <a:ext cx="612000" cy="2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900" strike="noStrike" u="none">
                <a:solidFill>
                  <a:srgbClr val="000000"/>
                </a:solidFill>
                <a:uFillTx/>
                <a:latin typeface="Arial"/>
              </a:rPr>
              <a:t>6M ago</a:t>
            </a:r>
            <a:endParaRPr b="1" lang="it-IT" sz="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 descr=""/>
          <p:cNvPicPr/>
          <p:nvPr/>
        </p:nvPicPr>
        <p:blipFill>
          <a:blip r:embed="rId1"/>
          <a:stretch/>
        </p:blipFill>
        <p:spPr>
          <a:xfrm>
            <a:off x="19080" y="659520"/>
            <a:ext cx="10080360" cy="4367520"/>
          </a:xfrm>
          <a:prstGeom prst="rect">
            <a:avLst/>
          </a:prstGeom>
          <a:ln w="0">
            <a:noFill/>
          </a:ln>
        </p:spPr>
      </p:pic>
      <p:sp>
        <p:nvSpPr>
          <p:cNvPr id="87" name=""/>
          <p:cNvSpPr/>
          <p:nvPr/>
        </p:nvSpPr>
        <p:spPr>
          <a:xfrm>
            <a:off x="4068000" y="4795200"/>
            <a:ext cx="4212000" cy="42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1600" strike="noStrike" u="none">
                <a:solidFill>
                  <a:srgbClr val="000000"/>
                </a:solidFill>
                <a:uFillTx/>
                <a:latin typeface="Arial"/>
              </a:rPr>
              <a:t>TEM</a:t>
            </a:r>
            <a:r>
              <a:rPr b="1" lang="it-IT" sz="1600" strike="noStrike" u="none">
                <a:solidFill>
                  <a:srgbClr val="000000"/>
                </a:solidFill>
                <a:uFillTx/>
                <a:latin typeface="Arial"/>
              </a:rPr>
              <a:t>POR</a:t>
            </a:r>
            <a:r>
              <a:rPr b="1" lang="it-IT" sz="1600" strike="noStrike" u="none">
                <a:solidFill>
                  <a:srgbClr val="000000"/>
                </a:solidFill>
                <a:uFillTx/>
                <a:latin typeface="Arial"/>
              </a:rPr>
              <a:t>AL </a:t>
            </a:r>
            <a:r>
              <a:rPr b="1" lang="it-IT" sz="1600" strike="noStrike" u="none">
                <a:solidFill>
                  <a:srgbClr val="000000"/>
                </a:solidFill>
                <a:uFillTx/>
                <a:latin typeface="Arial"/>
              </a:rPr>
              <a:t>PATT</a:t>
            </a:r>
            <a:r>
              <a:rPr b="1" lang="it-IT" sz="1600" strike="noStrike" u="none">
                <a:solidFill>
                  <a:srgbClr val="000000"/>
                </a:solidFill>
                <a:uFillTx/>
                <a:latin typeface="Arial"/>
              </a:rPr>
              <a:t>ERN </a:t>
            </a:r>
            <a:r>
              <a:rPr b="1" lang="it-IT" sz="1600" strike="noStrike" u="none">
                <a:solidFill>
                  <a:srgbClr val="000000"/>
                </a:solidFill>
                <a:uFillTx/>
                <a:latin typeface="Arial"/>
              </a:rPr>
              <a:t>OF </a:t>
            </a:r>
            <a:r>
              <a:rPr b="1" lang="it-IT" sz="1600" strike="noStrike" u="none">
                <a:solidFill>
                  <a:srgbClr val="000000"/>
                </a:solidFill>
                <a:uFillTx/>
                <a:latin typeface="Arial"/>
              </a:rPr>
              <a:t>PRO</a:t>
            </a:r>
            <a:r>
              <a:rPr b="1" lang="it-IT" sz="1600" strike="noStrike" u="none">
                <a:solidFill>
                  <a:srgbClr val="000000"/>
                </a:solidFill>
                <a:uFillTx/>
                <a:latin typeface="Arial"/>
              </a:rPr>
              <a:t>DUC</a:t>
            </a:r>
            <a:r>
              <a:rPr b="1" lang="it-IT" sz="1600" strike="noStrike" u="none">
                <a:solidFill>
                  <a:srgbClr val="000000"/>
                </a:solidFill>
                <a:uFillTx/>
                <a:latin typeface="Arial"/>
              </a:rPr>
              <a:t>TION</a:t>
            </a:r>
            <a:endParaRPr b="1" lang="it-IT" sz="1600" strike="noStrike" u="none">
              <a:solidFill>
                <a:srgbClr val="000000"/>
              </a:solidFill>
              <a:uFillTx/>
              <a:latin typeface="Arial"/>
            </a:endParaRPr>
          </a:p>
        </p:txBody>
      </p:sp>
      <p:sp>
        <p:nvSpPr>
          <p:cNvPr id="88" name=""/>
          <p:cNvSpPr/>
          <p:nvPr/>
        </p:nvSpPr>
        <p:spPr>
          <a:xfrm>
            <a:off x="0" y="2491200"/>
            <a:ext cx="1260000" cy="11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1800" strike="noStrike" u="none">
                <a:solidFill>
                  <a:srgbClr val="000000"/>
                </a:solidFill>
                <a:uFillTx/>
                <a:latin typeface="Arial"/>
              </a:rPr>
              <a:t>MEANS OF PRODUCTION</a:t>
            </a:r>
            <a:endParaRPr b="1" lang="it-IT" sz="1800" strike="noStrike" u="none">
              <a:solidFill>
                <a:srgbClr val="000000"/>
              </a:solidFill>
              <a:uFillTx/>
              <a:latin typeface="Arial"/>
            </a:endParaRPr>
          </a:p>
        </p:txBody>
      </p:sp>
      <p:sp>
        <p:nvSpPr>
          <p:cNvPr id="89" name=""/>
          <p:cNvSpPr/>
          <p:nvPr/>
        </p:nvSpPr>
        <p:spPr>
          <a:xfrm>
            <a:off x="5760000" y="3355200"/>
            <a:ext cx="828000" cy="11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600" strike="noStrike" u="none">
                <a:solidFill>
                  <a:srgbClr val="000000"/>
                </a:solidFill>
                <a:uFillTx/>
                <a:latin typeface="Arial"/>
              </a:rPr>
              <a:t>3rd Order </a:t>
            </a:r>
            <a:r>
              <a:rPr b="0" lang="it-IT" sz="1600" strike="noStrike" u="none">
                <a:solidFill>
                  <a:srgbClr val="000000"/>
                </a:solidFill>
                <a:uFillTx/>
                <a:latin typeface="Arial"/>
              </a:rPr>
              <a:t>Goods</a:t>
            </a:r>
            <a:endParaRPr b="0" lang="it-IT" sz="1600" strike="noStrike" u="none">
              <a:solidFill>
                <a:srgbClr val="000000"/>
              </a:solidFill>
              <a:uFillTx/>
              <a:latin typeface="Arial"/>
            </a:endParaRPr>
          </a:p>
        </p:txBody>
      </p:sp>
      <p:sp>
        <p:nvSpPr>
          <p:cNvPr id="90" name=""/>
          <p:cNvSpPr/>
          <p:nvPr/>
        </p:nvSpPr>
        <p:spPr>
          <a:xfrm>
            <a:off x="7020000" y="2880000"/>
            <a:ext cx="828000" cy="11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600" strike="noStrike" u="none">
                <a:solidFill>
                  <a:srgbClr val="000000"/>
                </a:solidFill>
                <a:uFillTx/>
                <a:latin typeface="Arial"/>
              </a:rPr>
              <a:t>2nd Order Goods</a:t>
            </a:r>
            <a:endParaRPr b="0" lang="it-IT" sz="1600" strike="noStrike" u="none">
              <a:solidFill>
                <a:srgbClr val="000000"/>
              </a:solidFill>
              <a:uFillTx/>
              <a:latin typeface="Arial"/>
            </a:endParaRPr>
          </a:p>
        </p:txBody>
      </p:sp>
      <p:sp>
        <p:nvSpPr>
          <p:cNvPr id="91" name=""/>
          <p:cNvSpPr/>
          <p:nvPr/>
        </p:nvSpPr>
        <p:spPr>
          <a:xfrm>
            <a:off x="8172000" y="2520000"/>
            <a:ext cx="828000" cy="11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600" strike="noStrike" u="none">
                <a:solidFill>
                  <a:srgbClr val="000000"/>
                </a:solidFill>
                <a:uFillTx/>
                <a:latin typeface="Arial"/>
              </a:rPr>
              <a:t>1st Order Goods</a:t>
            </a:r>
            <a:endParaRPr b="0" lang="it-IT" sz="1600" strike="noStrike" u="none">
              <a:solidFill>
                <a:srgbClr val="000000"/>
              </a:solidFill>
              <a:uFillTx/>
              <a:latin typeface="Arial"/>
            </a:endParaRPr>
          </a:p>
        </p:txBody>
      </p:sp>
      <p:sp>
        <p:nvSpPr>
          <p:cNvPr id="92" name=""/>
          <p:cNvSpPr/>
          <p:nvPr/>
        </p:nvSpPr>
        <p:spPr>
          <a:xfrm>
            <a:off x="9396000" y="1260000"/>
            <a:ext cx="252000" cy="34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2200" strike="noStrike" u="none">
                <a:solidFill>
                  <a:srgbClr val="000000"/>
                </a:solidFill>
                <a:uFillTx/>
                <a:latin typeface="Arial"/>
              </a:rPr>
              <a:t>CONSUMPTION</a:t>
            </a:r>
            <a:endParaRPr b="1" lang="it-IT"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 descr=""/>
          <p:cNvPicPr/>
          <p:nvPr/>
        </p:nvPicPr>
        <p:blipFill>
          <a:blip r:embed="rId1"/>
          <a:stretch/>
        </p:blipFill>
        <p:spPr>
          <a:xfrm>
            <a:off x="19080" y="745560"/>
            <a:ext cx="10080360" cy="4195440"/>
          </a:xfrm>
          <a:prstGeom prst="rect">
            <a:avLst/>
          </a:prstGeom>
          <a:ln w="0">
            <a:noFill/>
          </a:ln>
        </p:spPr>
      </p:pic>
      <p:sp>
        <p:nvSpPr>
          <p:cNvPr id="94" name=""/>
          <p:cNvSpPr/>
          <p:nvPr/>
        </p:nvSpPr>
        <p:spPr>
          <a:xfrm>
            <a:off x="3600000" y="4615200"/>
            <a:ext cx="4500000" cy="42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1600" strike="noStrike" u="none">
                <a:solidFill>
                  <a:srgbClr val="000000"/>
                </a:solidFill>
                <a:uFillTx/>
                <a:latin typeface="Arial"/>
              </a:rPr>
              <a:t>TEMPORAL </a:t>
            </a:r>
            <a:r>
              <a:rPr b="1" lang="it-IT" sz="1600" strike="noStrike" u="none">
                <a:solidFill>
                  <a:srgbClr val="000000"/>
                </a:solidFill>
                <a:uFillTx/>
                <a:latin typeface="Arial"/>
              </a:rPr>
              <a:t>PATTERN OF </a:t>
            </a:r>
            <a:r>
              <a:rPr b="1" lang="it-IT" sz="1600" strike="noStrike" u="none">
                <a:solidFill>
                  <a:srgbClr val="000000"/>
                </a:solidFill>
                <a:uFillTx/>
                <a:latin typeface="Arial"/>
              </a:rPr>
              <a:t>PRODUCTIO</a:t>
            </a:r>
            <a:r>
              <a:rPr b="1" lang="it-IT" sz="1600" strike="noStrike" u="none">
                <a:solidFill>
                  <a:srgbClr val="000000"/>
                </a:solidFill>
                <a:uFillTx/>
                <a:latin typeface="Arial"/>
              </a:rPr>
              <a:t>N</a:t>
            </a:r>
            <a:endParaRPr b="1" lang="it-IT" sz="1600" strike="noStrike" u="none">
              <a:solidFill>
                <a:srgbClr val="000000"/>
              </a:solidFill>
              <a:uFillTx/>
              <a:latin typeface="Arial"/>
            </a:endParaRPr>
          </a:p>
        </p:txBody>
      </p:sp>
      <p:sp>
        <p:nvSpPr>
          <p:cNvPr id="95" name=""/>
          <p:cNvSpPr/>
          <p:nvPr/>
        </p:nvSpPr>
        <p:spPr>
          <a:xfrm>
            <a:off x="5400000" y="3175200"/>
            <a:ext cx="828000" cy="78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600" strike="noStrike" u="none">
                <a:solidFill>
                  <a:srgbClr val="000000"/>
                </a:solidFill>
                <a:uFillTx/>
                <a:latin typeface="Arial"/>
              </a:rPr>
              <a:t>3rd Order Goods</a:t>
            </a:r>
            <a:endParaRPr b="0" lang="it-IT" sz="1600" strike="noStrike" u="none">
              <a:solidFill>
                <a:srgbClr val="000000"/>
              </a:solidFill>
              <a:uFillTx/>
              <a:latin typeface="Arial"/>
            </a:endParaRPr>
          </a:p>
        </p:txBody>
      </p:sp>
      <p:sp>
        <p:nvSpPr>
          <p:cNvPr id="96" name=""/>
          <p:cNvSpPr/>
          <p:nvPr/>
        </p:nvSpPr>
        <p:spPr>
          <a:xfrm>
            <a:off x="6613920" y="2880000"/>
            <a:ext cx="828000" cy="11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600" strike="noStrike" u="none">
                <a:solidFill>
                  <a:srgbClr val="000000"/>
                </a:solidFill>
                <a:uFillTx/>
                <a:latin typeface="Arial"/>
              </a:rPr>
              <a:t>2nd Order Goods</a:t>
            </a:r>
            <a:endParaRPr b="0" lang="it-IT" sz="1600" strike="noStrike" u="none">
              <a:solidFill>
                <a:srgbClr val="000000"/>
              </a:solidFill>
              <a:uFillTx/>
              <a:latin typeface="Arial"/>
            </a:endParaRPr>
          </a:p>
        </p:txBody>
      </p:sp>
      <p:sp>
        <p:nvSpPr>
          <p:cNvPr id="97" name=""/>
          <p:cNvSpPr/>
          <p:nvPr/>
        </p:nvSpPr>
        <p:spPr>
          <a:xfrm>
            <a:off x="7920000" y="2275200"/>
            <a:ext cx="828000" cy="114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600" strike="noStrike" u="none">
                <a:solidFill>
                  <a:srgbClr val="000000"/>
                </a:solidFill>
                <a:uFillTx/>
                <a:latin typeface="Arial"/>
              </a:rPr>
              <a:t>1st Order Goods</a:t>
            </a:r>
            <a:endParaRPr b="0" lang="it-IT" sz="1600" strike="noStrike" u="none">
              <a:solidFill>
                <a:srgbClr val="000000"/>
              </a:solidFill>
              <a:uFillTx/>
              <a:latin typeface="Arial"/>
            </a:endParaRPr>
          </a:p>
        </p:txBody>
      </p:sp>
      <p:sp>
        <p:nvSpPr>
          <p:cNvPr id="98" name=""/>
          <p:cNvSpPr/>
          <p:nvPr/>
        </p:nvSpPr>
        <p:spPr>
          <a:xfrm>
            <a:off x="9241920" y="1116000"/>
            <a:ext cx="252000" cy="356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2200" strike="noStrike" u="none">
                <a:solidFill>
                  <a:srgbClr val="000000"/>
                </a:solidFill>
                <a:uFillTx/>
                <a:latin typeface="Arial"/>
              </a:rPr>
              <a:t>CONSUMPTION</a:t>
            </a:r>
            <a:endParaRPr b="1" lang="it-IT" sz="2200" strike="noStrike" u="none">
              <a:solidFill>
                <a:srgbClr val="000000"/>
              </a:solidFill>
              <a:uFillTx/>
              <a:latin typeface="Arial"/>
            </a:endParaRPr>
          </a:p>
        </p:txBody>
      </p:sp>
      <p:sp>
        <p:nvSpPr>
          <p:cNvPr id="99" name=""/>
          <p:cNvSpPr/>
          <p:nvPr/>
        </p:nvSpPr>
        <p:spPr>
          <a:xfrm>
            <a:off x="4140000" y="3600000"/>
            <a:ext cx="900000" cy="54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300" strike="noStrike" u="none">
                <a:solidFill>
                  <a:srgbClr val="000000"/>
                </a:solidFill>
                <a:uFillTx/>
                <a:latin typeface="Arial"/>
              </a:rPr>
              <a:t>4th Order Goods</a:t>
            </a:r>
            <a:endParaRPr b="0" lang="it-IT" sz="1300" strike="noStrike" u="none">
              <a:solidFill>
                <a:srgbClr val="000000"/>
              </a:solidFill>
              <a:uFillTx/>
              <a:latin typeface="Arial"/>
            </a:endParaRPr>
          </a:p>
        </p:txBody>
      </p:sp>
      <p:sp>
        <p:nvSpPr>
          <p:cNvPr id="100" name=""/>
          <p:cNvSpPr/>
          <p:nvPr/>
        </p:nvSpPr>
        <p:spPr>
          <a:xfrm>
            <a:off x="2844000" y="3924000"/>
            <a:ext cx="1008000" cy="432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300" strike="noStrike" u="none">
                <a:solidFill>
                  <a:srgbClr val="000000"/>
                </a:solidFill>
                <a:uFillTx/>
                <a:latin typeface="Arial"/>
              </a:rPr>
              <a:t>5th Order Goods</a:t>
            </a:r>
            <a:endParaRPr b="0" lang="it-IT" sz="13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19080" y="403560"/>
            <a:ext cx="10080360" cy="4879440"/>
          </a:xfrm>
          <a:prstGeom prst="rect">
            <a:avLst/>
          </a:prstGeom>
          <a:ln w="0">
            <a:noFill/>
          </a:ln>
        </p:spPr>
      </p:pic>
      <p:sp>
        <p:nvSpPr>
          <p:cNvPr id="102" name=""/>
          <p:cNvSpPr/>
          <p:nvPr/>
        </p:nvSpPr>
        <p:spPr>
          <a:xfrm>
            <a:off x="3240000" y="4858200"/>
            <a:ext cx="5040000" cy="42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1800" strike="noStrike" u="none">
                <a:solidFill>
                  <a:srgbClr val="000000"/>
                </a:solidFill>
                <a:uFillTx/>
                <a:latin typeface="Arial"/>
              </a:rPr>
              <a:t>TEMPORAL PATTERN OF PRODUCTION</a:t>
            </a:r>
            <a:endParaRPr b="1" lang="it-IT" sz="1800" strike="noStrike" u="none">
              <a:solidFill>
                <a:srgbClr val="000000"/>
              </a:solidFill>
              <a:uFillTx/>
              <a:latin typeface="Arial"/>
            </a:endParaRPr>
          </a:p>
        </p:txBody>
      </p:sp>
      <p:sp>
        <p:nvSpPr>
          <p:cNvPr id="103" name=""/>
          <p:cNvSpPr/>
          <p:nvPr/>
        </p:nvSpPr>
        <p:spPr>
          <a:xfrm>
            <a:off x="5040000" y="3240000"/>
            <a:ext cx="1080000" cy="7848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600" strike="noStrike" u="none">
                <a:solidFill>
                  <a:srgbClr val="000000"/>
                </a:solidFill>
                <a:uFillTx/>
                <a:latin typeface="Arial"/>
              </a:rPr>
              <a:t>3rd Order Goods</a:t>
            </a:r>
            <a:endParaRPr b="0" lang="it-IT" sz="1600" strike="noStrike" u="none">
              <a:solidFill>
                <a:srgbClr val="000000"/>
              </a:solidFill>
              <a:uFillTx/>
              <a:latin typeface="Arial"/>
            </a:endParaRPr>
          </a:p>
        </p:txBody>
      </p:sp>
      <p:sp>
        <p:nvSpPr>
          <p:cNvPr id="104" name=""/>
          <p:cNvSpPr/>
          <p:nvPr/>
        </p:nvSpPr>
        <p:spPr>
          <a:xfrm>
            <a:off x="6516000" y="2880000"/>
            <a:ext cx="1044000" cy="7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600" strike="noStrike" u="none">
                <a:solidFill>
                  <a:srgbClr val="000000"/>
                </a:solidFill>
                <a:uFillTx/>
                <a:latin typeface="Arial"/>
              </a:rPr>
              <a:t>2nd Order Goods</a:t>
            </a:r>
            <a:endParaRPr b="0" lang="it-IT" sz="1600" strike="noStrike" u="none">
              <a:solidFill>
                <a:srgbClr val="000000"/>
              </a:solidFill>
              <a:uFillTx/>
              <a:latin typeface="Arial"/>
            </a:endParaRPr>
          </a:p>
        </p:txBody>
      </p:sp>
      <p:sp>
        <p:nvSpPr>
          <p:cNvPr id="105" name=""/>
          <p:cNvSpPr/>
          <p:nvPr/>
        </p:nvSpPr>
        <p:spPr>
          <a:xfrm>
            <a:off x="7992000" y="2160000"/>
            <a:ext cx="1008000" cy="90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600" strike="noStrike" u="none">
                <a:solidFill>
                  <a:srgbClr val="000000"/>
                </a:solidFill>
                <a:uFillTx/>
                <a:latin typeface="Arial"/>
              </a:rPr>
              <a:t>1st Order Goods</a:t>
            </a:r>
            <a:endParaRPr b="0" lang="it-IT" sz="1600" strike="noStrike" u="none">
              <a:solidFill>
                <a:srgbClr val="000000"/>
              </a:solidFill>
              <a:uFillTx/>
              <a:latin typeface="Arial"/>
            </a:endParaRPr>
          </a:p>
        </p:txBody>
      </p:sp>
      <p:sp>
        <p:nvSpPr>
          <p:cNvPr id="106" name=""/>
          <p:cNvSpPr/>
          <p:nvPr/>
        </p:nvSpPr>
        <p:spPr>
          <a:xfrm>
            <a:off x="9555840" y="720000"/>
            <a:ext cx="252000" cy="43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2600" strike="noStrike" u="none">
                <a:solidFill>
                  <a:srgbClr val="000000"/>
                </a:solidFill>
                <a:uFillTx/>
                <a:latin typeface="Arial"/>
              </a:rPr>
              <a:t>CONSUMPTION</a:t>
            </a:r>
            <a:endParaRPr b="1" lang="it-IT" sz="2600" strike="noStrike" u="none">
              <a:solidFill>
                <a:srgbClr val="000000"/>
              </a:solidFill>
              <a:uFillTx/>
              <a:latin typeface="Arial"/>
            </a:endParaRPr>
          </a:p>
        </p:txBody>
      </p:sp>
      <p:sp>
        <p:nvSpPr>
          <p:cNvPr id="107" name=""/>
          <p:cNvSpPr/>
          <p:nvPr/>
        </p:nvSpPr>
        <p:spPr>
          <a:xfrm>
            <a:off x="3600000" y="3780000"/>
            <a:ext cx="1080000" cy="54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300" strike="noStrike" u="none">
                <a:solidFill>
                  <a:srgbClr val="000000"/>
                </a:solidFill>
                <a:uFillTx/>
                <a:latin typeface="Arial"/>
              </a:rPr>
              <a:t>4th Order Goods</a:t>
            </a:r>
            <a:endParaRPr b="0" lang="it-IT" sz="1300" strike="noStrike" u="none">
              <a:solidFill>
                <a:srgbClr val="000000"/>
              </a:solidFill>
              <a:uFillTx/>
              <a:latin typeface="Arial"/>
            </a:endParaRPr>
          </a:p>
        </p:txBody>
      </p:sp>
      <p:sp>
        <p:nvSpPr>
          <p:cNvPr id="108" name=""/>
          <p:cNvSpPr/>
          <p:nvPr/>
        </p:nvSpPr>
        <p:spPr>
          <a:xfrm>
            <a:off x="2019960" y="3991680"/>
            <a:ext cx="1040040" cy="5083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300" strike="noStrike" u="none">
                <a:solidFill>
                  <a:srgbClr val="000000"/>
                </a:solidFill>
                <a:uFillTx/>
                <a:latin typeface="Arial"/>
              </a:rPr>
              <a:t>5th Order Goods</a:t>
            </a:r>
            <a:endParaRPr b="0" lang="it-IT" sz="13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 name="" descr=""/>
          <p:cNvPicPr/>
          <p:nvPr/>
        </p:nvPicPr>
        <p:blipFill>
          <a:blip r:embed="rId1"/>
          <a:stretch/>
        </p:blipFill>
        <p:spPr>
          <a:xfrm>
            <a:off x="3749760" y="1967040"/>
            <a:ext cx="2619000" cy="175212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 descr=""/>
          <p:cNvPicPr/>
          <p:nvPr/>
        </p:nvPicPr>
        <p:blipFill>
          <a:blip r:embed="rId1"/>
          <a:stretch/>
        </p:blipFill>
        <p:spPr>
          <a:xfrm>
            <a:off x="2202120" y="357480"/>
            <a:ext cx="5714640" cy="4971600"/>
          </a:xfrm>
          <a:prstGeom prst="rect">
            <a:avLst/>
          </a:prstGeom>
          <a:ln w="0">
            <a:noFill/>
          </a:ln>
        </p:spPr>
      </p:pic>
      <p:sp>
        <p:nvSpPr>
          <p:cNvPr id="110" name=""/>
          <p:cNvSpPr/>
          <p:nvPr/>
        </p:nvSpPr>
        <p:spPr>
          <a:xfrm>
            <a:off x="4032000" y="2219400"/>
            <a:ext cx="2016000" cy="900000"/>
          </a:xfrm>
          <a:prstGeom prst="roundRect">
            <a:avLst>
              <a:gd name="adj" fmla="val 41903"/>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r>
              <a:rPr b="0" lang="it-IT" sz="1200" strike="noStrike" u="none">
                <a:solidFill>
                  <a:srgbClr val="000000"/>
                </a:solidFill>
                <a:uFillTx/>
                <a:latin typeface="Arial"/>
              </a:rPr>
              <a:t>How’w </a:t>
            </a:r>
            <a:r>
              <a:rPr b="0" lang="it-IT" sz="1200" strike="noStrike" u="none">
                <a:solidFill>
                  <a:srgbClr val="000000"/>
                </a:solidFill>
                <a:uFillTx/>
                <a:latin typeface="Arial"/>
              </a:rPr>
              <a:t>that </a:t>
            </a:r>
            <a:r>
              <a:rPr b="0" lang="it-IT" sz="1200" strike="noStrike" u="none">
                <a:solidFill>
                  <a:srgbClr val="000000"/>
                </a:solidFill>
                <a:uFillTx/>
                <a:latin typeface="Arial"/>
              </a:rPr>
              <a:t>go?…</a:t>
            </a:r>
            <a:endParaRPr b="0" lang="it-IT" sz="1200" strike="noStrike" u="none">
              <a:solidFill>
                <a:srgbClr val="000000"/>
              </a:solidFill>
              <a:uFillTx/>
              <a:latin typeface="Arial"/>
            </a:endParaRPr>
          </a:p>
          <a:p>
            <a:pPr>
              <a:lnSpc>
                <a:spcPct val="100000"/>
              </a:lnSpc>
            </a:pPr>
            <a:r>
              <a:rPr b="0" lang="it-IT" sz="1200" strike="noStrike" u="none">
                <a:solidFill>
                  <a:srgbClr val="000000"/>
                </a:solidFill>
                <a:uFillTx/>
                <a:latin typeface="Arial"/>
              </a:rPr>
              <a:t>“</a:t>
            </a:r>
            <a:r>
              <a:rPr b="0" lang="it-IT" sz="1200" strike="noStrike" u="none">
                <a:solidFill>
                  <a:srgbClr val="000000"/>
                </a:solidFill>
                <a:uFillTx/>
                <a:latin typeface="Arial"/>
              </a:rPr>
              <a:t>Those </a:t>
            </a:r>
            <a:r>
              <a:rPr b="0" lang="it-IT" sz="1200" strike="noStrike" u="none">
                <a:solidFill>
                  <a:srgbClr val="000000"/>
                </a:solidFill>
                <a:uFillTx/>
                <a:latin typeface="Arial"/>
              </a:rPr>
              <a:t>who </a:t>
            </a:r>
            <a:r>
              <a:rPr b="0" lang="it-IT" sz="1200" strike="noStrike" u="none">
                <a:solidFill>
                  <a:srgbClr val="000000"/>
                </a:solidFill>
                <a:uFillTx/>
                <a:latin typeface="Arial"/>
              </a:rPr>
              <a:t>don’t </a:t>
            </a:r>
            <a:r>
              <a:rPr b="0" lang="it-IT" sz="1200" strike="noStrike" u="none">
                <a:solidFill>
                  <a:srgbClr val="000000"/>
                </a:solidFill>
                <a:uFillTx/>
                <a:latin typeface="Arial"/>
              </a:rPr>
              <a:t>learn </a:t>
            </a:r>
            <a:r>
              <a:rPr b="0" lang="it-IT" sz="1200" strike="noStrike" u="none">
                <a:solidFill>
                  <a:srgbClr val="000000"/>
                </a:solidFill>
                <a:uFillTx/>
                <a:latin typeface="Arial"/>
              </a:rPr>
              <a:t>from </a:t>
            </a:r>
            <a:r>
              <a:rPr b="0" lang="it-IT" sz="1200" strike="noStrike" u="none">
                <a:solidFill>
                  <a:srgbClr val="000000"/>
                </a:solidFill>
                <a:uFillTx/>
                <a:latin typeface="Arial"/>
              </a:rPr>
              <a:t>history”</a:t>
            </a:r>
            <a:r>
              <a:rPr b="0" lang="it-IT" sz="1200" strike="noStrike" u="none">
                <a:solidFill>
                  <a:srgbClr val="000000"/>
                </a:solidFill>
                <a:uFillTx/>
                <a:latin typeface="Arial"/>
              </a:rPr>
              <a:t>…</a:t>
            </a:r>
            <a:endParaRPr b="0" lang="it-IT" sz="1200" strike="noStrike" u="none">
              <a:solidFill>
                <a:srgbClr val="000000"/>
              </a:solidFill>
              <a:uFillTx/>
              <a:latin typeface="Arial"/>
            </a:endParaRPr>
          </a:p>
          <a:p>
            <a:pPr>
              <a:lnSpc>
                <a:spcPct val="100000"/>
              </a:lnSpc>
            </a:pPr>
            <a:r>
              <a:rPr b="0" lang="it-IT" sz="1200" strike="noStrike" u="none">
                <a:solidFill>
                  <a:srgbClr val="000000"/>
                </a:solidFill>
                <a:uFillTx/>
                <a:latin typeface="Arial"/>
              </a:rPr>
              <a:t>Er, UH...</a:t>
            </a:r>
            <a:endParaRPr b="0" lang="it-IT"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3502080" y="2109960"/>
            <a:ext cx="3114360" cy="1466640"/>
          </a:xfrm>
          <a:prstGeom prst="rect">
            <a:avLst/>
          </a:prstGeom>
          <a:ln w="0">
            <a:noFill/>
          </a:ln>
        </p:spPr>
      </p:pic>
      <p:sp>
        <p:nvSpPr>
          <p:cNvPr id="112" name=""/>
          <p:cNvSpPr/>
          <p:nvPr/>
        </p:nvSpPr>
        <p:spPr>
          <a:xfrm>
            <a:off x="4680000" y="2340000"/>
            <a:ext cx="1800000" cy="90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800" strike="noStrike" u="none">
                <a:solidFill>
                  <a:srgbClr val="000000"/>
                </a:solidFill>
                <a:uFillTx/>
                <a:latin typeface="Arial"/>
              </a:rPr>
              <a:t>What economic calculation </a:t>
            </a:r>
            <a:r>
              <a:rPr b="0" lang="it-IT" sz="800" strike="noStrike" u="none">
                <a:solidFill>
                  <a:srgbClr val="000000"/>
                </a:solidFill>
                <a:uFillTx/>
                <a:latin typeface="Arial"/>
              </a:rPr>
              <a:t>requires is a monetary system </a:t>
            </a:r>
            <a:r>
              <a:rPr b="0" lang="it-IT" sz="800" strike="noStrike" u="none">
                <a:solidFill>
                  <a:srgbClr val="000000"/>
                </a:solidFill>
                <a:uFillTx/>
                <a:latin typeface="Arial"/>
              </a:rPr>
              <a:t>whose functioning in not </a:t>
            </a:r>
            <a:r>
              <a:rPr b="0" lang="it-IT" sz="800" strike="noStrike" u="none">
                <a:solidFill>
                  <a:srgbClr val="000000"/>
                </a:solidFill>
                <a:uFillTx/>
                <a:latin typeface="Arial"/>
              </a:rPr>
              <a:t>sabotaged by government </a:t>
            </a:r>
            <a:r>
              <a:rPr b="0" lang="it-IT" sz="800" strike="noStrike" u="none">
                <a:solidFill>
                  <a:srgbClr val="000000"/>
                </a:solidFill>
                <a:uFillTx/>
                <a:latin typeface="Arial"/>
              </a:rPr>
              <a:t>interference.</a:t>
            </a:r>
            <a:endParaRPr b="0" lang="it-IT" sz="800" strike="noStrike" u="none">
              <a:solidFill>
                <a:srgbClr val="000000"/>
              </a:solidFill>
              <a:uFillTx/>
              <a:latin typeface="Arial"/>
            </a:endParaRPr>
          </a:p>
          <a:p>
            <a:pPr algn="ctr"/>
            <a:endParaRPr b="0" lang="it-IT" sz="700" strike="noStrike" u="none">
              <a:solidFill>
                <a:srgbClr val="000000"/>
              </a:solidFill>
              <a:uFillTx/>
              <a:latin typeface="Arial"/>
            </a:endParaRPr>
          </a:p>
          <a:p>
            <a:pPr algn="ctr"/>
            <a:r>
              <a:rPr b="0" lang="it-IT" sz="800" strike="noStrike" u="none">
                <a:solidFill>
                  <a:srgbClr val="000000"/>
                </a:solidFill>
                <a:uFillTx/>
                <a:latin typeface="Arial"/>
              </a:rPr>
              <a:t>– </a:t>
            </a:r>
            <a:r>
              <a:rPr b="0" lang="it-IT" sz="800" strike="noStrike" u="none">
                <a:solidFill>
                  <a:srgbClr val="000000"/>
                </a:solidFill>
                <a:uFillTx/>
                <a:latin typeface="Arial"/>
              </a:rPr>
              <a:t>Ludwig von Mises – </a:t>
            </a:r>
            <a:endParaRPr b="0" lang="it-IT" sz="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3768840" y="1957680"/>
            <a:ext cx="2580840" cy="1771200"/>
          </a:xfrm>
          <a:prstGeom prst="rect">
            <a:avLst/>
          </a:prstGeom>
          <a:ln w="0">
            <a:noFill/>
          </a:ln>
        </p:spPr>
      </p:pic>
      <p:sp>
        <p:nvSpPr>
          <p:cNvPr id="114" name=""/>
          <p:cNvSpPr/>
          <p:nvPr/>
        </p:nvSpPr>
        <p:spPr>
          <a:xfrm>
            <a:off x="3768840" y="2160000"/>
            <a:ext cx="1342800" cy="108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800" strike="noStrike" u="none">
                <a:solidFill>
                  <a:srgbClr val="000000"/>
                </a:solidFill>
                <a:uFillTx/>
                <a:latin typeface="Arial"/>
              </a:rPr>
              <a:t>“</a:t>
            </a:r>
            <a:r>
              <a:rPr b="0" lang="it-IT" sz="800" strike="noStrike" u="none">
                <a:solidFill>
                  <a:srgbClr val="000000"/>
                </a:solidFill>
                <a:uFillTx/>
                <a:latin typeface="Arial"/>
              </a:rPr>
              <a:t>The curious task of economics is to demonstrate to men how </a:t>
            </a:r>
            <a:r>
              <a:rPr b="1" lang="it-IT" sz="800" strike="noStrike" u="none">
                <a:solidFill>
                  <a:srgbClr val="000000"/>
                </a:solidFill>
                <a:uFillTx/>
                <a:latin typeface="Arial"/>
              </a:rPr>
              <a:t>little they really know</a:t>
            </a:r>
            <a:r>
              <a:rPr b="0" lang="it-IT" sz="800" strike="noStrike" u="none">
                <a:solidFill>
                  <a:srgbClr val="000000"/>
                </a:solidFill>
                <a:uFillTx/>
                <a:latin typeface="Arial"/>
              </a:rPr>
              <a:t> about what they </a:t>
            </a:r>
            <a:r>
              <a:rPr b="1" lang="it-IT" sz="800" strike="noStrike" u="none">
                <a:solidFill>
                  <a:srgbClr val="000000"/>
                </a:solidFill>
                <a:uFillTx/>
                <a:latin typeface="Arial"/>
              </a:rPr>
              <a:t>imagine they can design</a:t>
            </a:r>
            <a:r>
              <a:rPr b="0" lang="it-IT" sz="800" strike="noStrike" u="none">
                <a:solidFill>
                  <a:srgbClr val="000000"/>
                </a:solidFill>
                <a:uFillTx/>
                <a:latin typeface="Arial"/>
              </a:rPr>
              <a:t>.”</a:t>
            </a:r>
            <a:endParaRPr b="0" lang="it-IT" sz="800" strike="noStrike" u="none">
              <a:solidFill>
                <a:srgbClr val="000000"/>
              </a:solidFill>
              <a:uFillTx/>
              <a:latin typeface="Arial"/>
            </a:endParaRPr>
          </a:p>
          <a:p>
            <a:pPr algn="ctr"/>
            <a:endParaRPr b="0" lang="it-IT" sz="700" strike="noStrike" u="none">
              <a:solidFill>
                <a:srgbClr val="000000"/>
              </a:solidFill>
              <a:uFillTx/>
              <a:latin typeface="Arial"/>
            </a:endParaRPr>
          </a:p>
          <a:p>
            <a:pPr algn="r"/>
            <a:r>
              <a:rPr b="0" lang="it-IT" sz="490" strike="noStrike" u="none">
                <a:solidFill>
                  <a:srgbClr val="000000"/>
                </a:solidFill>
                <a:uFillTx/>
                <a:latin typeface="Arial"/>
              </a:rPr>
              <a:t>– </a:t>
            </a:r>
            <a:r>
              <a:rPr b="0" lang="it-IT" sz="490" strike="noStrike" u="none">
                <a:solidFill>
                  <a:srgbClr val="000000"/>
                </a:solidFill>
                <a:uFillTx/>
                <a:latin typeface="Arial"/>
              </a:rPr>
              <a:t>Friedrich Hayek, The Fatal Conceit</a:t>
            </a:r>
            <a:endParaRPr b="0" lang="it-IT" sz="49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3502080" y="2109960"/>
            <a:ext cx="3114360" cy="1466640"/>
          </a:xfrm>
          <a:prstGeom prst="rect">
            <a:avLst/>
          </a:prstGeom>
          <a:ln w="0">
            <a:noFill/>
          </a:ln>
        </p:spPr>
      </p:pic>
      <p:sp>
        <p:nvSpPr>
          <p:cNvPr id="116" name=""/>
          <p:cNvSpPr/>
          <p:nvPr/>
        </p:nvSpPr>
        <p:spPr>
          <a:xfrm>
            <a:off x="4680000" y="2145960"/>
            <a:ext cx="1800000" cy="12740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800" strike="noStrike" u="none">
                <a:solidFill>
                  <a:srgbClr val="000000"/>
                </a:solidFill>
                <a:uFillTx/>
                <a:latin typeface="Arial"/>
              </a:rPr>
              <a:t>In the socialist commonwealth every economic change becomes an undertaking whose success can be neither appraised in advance nor later retrospectively determined. There is only groping in the dark. Socialist is the abolition of rational economy.</a:t>
            </a:r>
            <a:endParaRPr b="0" lang="it-IT" sz="800" strike="noStrike" u="none">
              <a:solidFill>
                <a:srgbClr val="000000"/>
              </a:solidFill>
              <a:uFillTx/>
              <a:latin typeface="Arial"/>
            </a:endParaRPr>
          </a:p>
          <a:p>
            <a:pPr algn="ctr"/>
            <a:endParaRPr b="0" lang="it-IT" sz="700" strike="noStrike" u="none">
              <a:solidFill>
                <a:srgbClr val="000000"/>
              </a:solidFill>
              <a:uFillTx/>
              <a:latin typeface="Arial"/>
            </a:endParaRPr>
          </a:p>
          <a:p>
            <a:pPr algn="ctr"/>
            <a:r>
              <a:rPr b="0" lang="it-IT" sz="800" strike="noStrike" u="none">
                <a:solidFill>
                  <a:srgbClr val="000000"/>
                </a:solidFill>
                <a:uFillTx/>
                <a:latin typeface="Arial"/>
              </a:rPr>
              <a:t>– </a:t>
            </a:r>
            <a:r>
              <a:rPr b="0" lang="it-IT" sz="800" strike="noStrike" u="none">
                <a:solidFill>
                  <a:srgbClr val="000000"/>
                </a:solidFill>
                <a:uFillTx/>
                <a:latin typeface="Arial"/>
              </a:rPr>
              <a:t>Ludwig von Mises – </a:t>
            </a:r>
            <a:endParaRPr b="0" lang="it-IT" sz="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 name="" descr=""/>
          <p:cNvPicPr/>
          <p:nvPr/>
        </p:nvPicPr>
        <p:blipFill>
          <a:blip r:embed="rId1"/>
          <a:stretch/>
        </p:blipFill>
        <p:spPr>
          <a:xfrm>
            <a:off x="1920960" y="500040"/>
            <a:ext cx="6276600" cy="4686120"/>
          </a:xfrm>
          <a:prstGeom prst="rect">
            <a:avLst/>
          </a:prstGeom>
          <a:ln w="0">
            <a:noFill/>
          </a:ln>
        </p:spPr>
      </p:pic>
      <p:sp>
        <p:nvSpPr>
          <p:cNvPr id="26" name=""/>
          <p:cNvSpPr/>
          <p:nvPr/>
        </p:nvSpPr>
        <p:spPr>
          <a:xfrm>
            <a:off x="3780000" y="648000"/>
            <a:ext cx="2520000" cy="432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1800" strike="noStrike" u="none">
                <a:solidFill>
                  <a:srgbClr val="000000"/>
                </a:solidFill>
                <a:uFillTx/>
                <a:latin typeface="Arial"/>
              </a:rPr>
              <a:t>Policy </a:t>
            </a:r>
            <a:r>
              <a:rPr b="1" lang="it-IT" sz="1800" strike="noStrike" u="none">
                <a:solidFill>
                  <a:srgbClr val="000000"/>
                </a:solidFill>
                <a:uFillTx/>
                <a:latin typeface="Arial"/>
              </a:rPr>
              <a:t>Interest </a:t>
            </a:r>
            <a:r>
              <a:rPr b="1" lang="it-IT" sz="1800" strike="noStrike" u="none">
                <a:solidFill>
                  <a:srgbClr val="000000"/>
                </a:solidFill>
                <a:uFillTx/>
                <a:latin typeface="Arial"/>
              </a:rPr>
              <a:t>Rate</a:t>
            </a:r>
            <a:endParaRPr b="1" lang="it-IT" sz="1800" strike="noStrike" u="none">
              <a:solidFill>
                <a:srgbClr val="000000"/>
              </a:solidFill>
              <a:uFillTx/>
              <a:latin typeface="Arial"/>
            </a:endParaRPr>
          </a:p>
        </p:txBody>
      </p:sp>
      <p:sp>
        <p:nvSpPr>
          <p:cNvPr id="27" name=""/>
          <p:cNvSpPr/>
          <p:nvPr/>
        </p:nvSpPr>
        <p:spPr>
          <a:xfrm>
            <a:off x="2855160" y="3744000"/>
            <a:ext cx="564840" cy="14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600" strike="noStrike" u="none">
                <a:solidFill>
                  <a:srgbClr val="000000"/>
                </a:solidFill>
                <a:uFillTx/>
                <a:latin typeface="Arial"/>
              </a:rPr>
              <a:t>Japan</a:t>
            </a:r>
            <a:endParaRPr b="0" lang="it-IT" sz="600" strike="noStrike" u="none">
              <a:solidFill>
                <a:srgbClr val="000000"/>
              </a:solidFill>
              <a:uFillTx/>
              <a:latin typeface="Arial"/>
            </a:endParaRPr>
          </a:p>
        </p:txBody>
      </p:sp>
      <p:sp>
        <p:nvSpPr>
          <p:cNvPr id="28" name=""/>
          <p:cNvSpPr/>
          <p:nvPr/>
        </p:nvSpPr>
        <p:spPr>
          <a:xfrm>
            <a:off x="2855160" y="3924000"/>
            <a:ext cx="744840" cy="14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600" strike="noStrike" u="none">
                <a:solidFill>
                  <a:srgbClr val="000000"/>
                </a:solidFill>
                <a:uFillTx/>
                <a:latin typeface="Arial"/>
              </a:rPr>
              <a:t>United States</a:t>
            </a:r>
            <a:endParaRPr b="0" lang="it-IT" sz="600" strike="noStrike" u="none">
              <a:solidFill>
                <a:srgbClr val="000000"/>
              </a:solidFill>
              <a:uFillTx/>
              <a:latin typeface="Arial"/>
            </a:endParaRPr>
          </a:p>
        </p:txBody>
      </p:sp>
      <p:sp>
        <p:nvSpPr>
          <p:cNvPr id="29" name=""/>
          <p:cNvSpPr/>
          <p:nvPr/>
        </p:nvSpPr>
        <p:spPr>
          <a:xfrm>
            <a:off x="2855160" y="4104000"/>
            <a:ext cx="744840" cy="14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600" strike="noStrike" u="none">
                <a:solidFill>
                  <a:srgbClr val="000000"/>
                </a:solidFill>
                <a:uFillTx/>
                <a:latin typeface="Arial"/>
              </a:rPr>
              <a:t>Euro Area</a:t>
            </a:r>
            <a:endParaRPr b="0" lang="it-IT" sz="600" strike="noStrike" u="none">
              <a:solidFill>
                <a:srgbClr val="000000"/>
              </a:solidFill>
              <a:uFillTx/>
              <a:latin typeface="Arial"/>
            </a:endParaRPr>
          </a:p>
        </p:txBody>
      </p:sp>
      <p:sp>
        <p:nvSpPr>
          <p:cNvPr id="30" name=""/>
          <p:cNvSpPr/>
          <p:nvPr/>
        </p:nvSpPr>
        <p:spPr>
          <a:xfrm>
            <a:off x="1980000" y="4860000"/>
            <a:ext cx="5459040" cy="3938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600" strike="noStrike" u="none">
                <a:solidFill>
                  <a:srgbClr val="000000"/>
                </a:solidFill>
                <a:uFillTx/>
                <a:latin typeface="Arial"/>
              </a:rPr>
              <a:t>Note: For Japan, for the period when no target interest rate was adopted, figures for the policy rate are the interest rate applied on excess reserves.</a:t>
            </a:r>
            <a:endParaRPr b="0" lang="it-IT" sz="600" strike="noStrike" u="none">
              <a:solidFill>
                <a:srgbClr val="000000"/>
              </a:solidFill>
              <a:uFillTx/>
              <a:latin typeface="Arial"/>
            </a:endParaRPr>
          </a:p>
          <a:p>
            <a:r>
              <a:rPr b="0" lang="it-IT" sz="600" strike="noStrike" u="none">
                <a:solidFill>
                  <a:srgbClr val="000000"/>
                </a:solidFill>
                <a:uFillTx/>
                <a:latin typeface="Arial"/>
              </a:rPr>
              <a:t>Sources: Bank of Japan; Federal Reserve; European Central Bank; Haver; Bloomberg</a:t>
            </a:r>
            <a:endParaRPr b="0" lang="it-IT" sz="600" strike="noStrike" u="none">
              <a:solidFill>
                <a:srgbClr val="000000"/>
              </a:solidFill>
              <a:uFillTx/>
              <a:latin typeface="Arial"/>
            </a:endParaRPr>
          </a:p>
        </p:txBody>
      </p:sp>
      <p:sp>
        <p:nvSpPr>
          <p:cNvPr id="31" name=""/>
          <p:cNvSpPr/>
          <p:nvPr/>
        </p:nvSpPr>
        <p:spPr>
          <a:xfrm>
            <a:off x="4320000" y="1296000"/>
            <a:ext cx="720000" cy="21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600" strike="noStrike" u="none">
                <a:solidFill>
                  <a:srgbClr val="000000"/>
                </a:solidFill>
                <a:uFillTx/>
                <a:latin typeface="Arial"/>
              </a:rPr>
              <a:t>Zero Interest Rate Policy</a:t>
            </a:r>
            <a:endParaRPr b="0" lang="it-IT" sz="600" strike="noStrike" u="none">
              <a:solidFill>
                <a:srgbClr val="000000"/>
              </a:solidFill>
              <a:uFillTx/>
              <a:latin typeface="Arial"/>
            </a:endParaRPr>
          </a:p>
        </p:txBody>
      </p:sp>
      <p:sp>
        <p:nvSpPr>
          <p:cNvPr id="32" name=""/>
          <p:cNvSpPr/>
          <p:nvPr/>
        </p:nvSpPr>
        <p:spPr>
          <a:xfrm>
            <a:off x="5112000" y="1296000"/>
            <a:ext cx="900000" cy="21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600" strike="noStrike" u="none">
                <a:solidFill>
                  <a:srgbClr val="000000"/>
                </a:solidFill>
                <a:uFillTx/>
                <a:latin typeface="Arial"/>
              </a:rPr>
              <a:t>Quantitative Easing</a:t>
            </a:r>
            <a:endParaRPr b="0" lang="it-IT" sz="600" strike="noStrike" u="none">
              <a:solidFill>
                <a:srgbClr val="000000"/>
              </a:solidFill>
              <a:uFillTx/>
              <a:latin typeface="Arial"/>
            </a:endParaRPr>
          </a:p>
          <a:p>
            <a:pPr algn="ctr"/>
            <a:r>
              <a:rPr b="0" lang="it-IT" sz="600" strike="noStrike" u="none">
                <a:solidFill>
                  <a:srgbClr val="000000"/>
                </a:solidFill>
                <a:uFillTx/>
                <a:latin typeface="Arial"/>
              </a:rPr>
              <a:t> </a:t>
            </a:r>
            <a:r>
              <a:rPr b="0" lang="it-IT" sz="600" strike="noStrike" u="none">
                <a:solidFill>
                  <a:srgbClr val="000000"/>
                </a:solidFill>
                <a:uFillTx/>
                <a:latin typeface="Arial"/>
              </a:rPr>
              <a:t>Policy</a:t>
            </a:r>
            <a:endParaRPr b="0" lang="it-IT" sz="600" strike="noStrike" u="none">
              <a:solidFill>
                <a:srgbClr val="000000"/>
              </a:solidFill>
              <a:uFillTx/>
              <a:latin typeface="Arial"/>
            </a:endParaRPr>
          </a:p>
        </p:txBody>
      </p:sp>
      <p:sp>
        <p:nvSpPr>
          <p:cNvPr id="33" name=""/>
          <p:cNvSpPr/>
          <p:nvPr/>
        </p:nvSpPr>
        <p:spPr>
          <a:xfrm>
            <a:off x="6768000" y="1296000"/>
            <a:ext cx="1357560" cy="21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600" strike="noStrike" u="none">
                <a:solidFill>
                  <a:srgbClr val="000000"/>
                </a:solidFill>
                <a:uFillTx/>
                <a:latin typeface="Arial"/>
              </a:rPr>
              <a:t>Quantitative and </a:t>
            </a:r>
            <a:r>
              <a:rPr b="0" lang="it-IT" sz="600" strike="noStrike" u="none">
                <a:solidFill>
                  <a:srgbClr val="000000"/>
                </a:solidFill>
                <a:uFillTx/>
                <a:latin typeface="Arial"/>
              </a:rPr>
              <a:t>Qualitative Monteary </a:t>
            </a:r>
            <a:r>
              <a:rPr b="0" lang="it-IT" sz="600" strike="noStrike" u="none">
                <a:solidFill>
                  <a:srgbClr val="000000"/>
                </a:solidFill>
                <a:uFillTx/>
                <a:latin typeface="Arial"/>
              </a:rPr>
              <a:t>Easing (QQE)</a:t>
            </a:r>
            <a:endParaRPr b="0" lang="it-IT" sz="600" strike="noStrike" u="none">
              <a:solidFill>
                <a:srgbClr val="000000"/>
              </a:solidFill>
              <a:uFillTx/>
              <a:latin typeface="Arial"/>
            </a:endParaRPr>
          </a:p>
        </p:txBody>
      </p:sp>
      <p:sp>
        <p:nvSpPr>
          <p:cNvPr id="34" name=""/>
          <p:cNvSpPr/>
          <p:nvPr/>
        </p:nvSpPr>
        <p:spPr>
          <a:xfrm>
            <a:off x="5814360" y="1896120"/>
            <a:ext cx="1357560" cy="21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600" strike="noStrike" u="none">
                <a:solidFill>
                  <a:srgbClr val="000000"/>
                </a:solidFill>
                <a:uFillTx/>
                <a:latin typeface="Arial"/>
              </a:rPr>
              <a:t>Comprehensive</a:t>
            </a:r>
            <a:endParaRPr b="0" lang="it-IT" sz="600" strike="noStrike" u="none">
              <a:solidFill>
                <a:srgbClr val="000000"/>
              </a:solidFill>
              <a:uFillTx/>
              <a:latin typeface="Arial"/>
            </a:endParaRPr>
          </a:p>
          <a:p>
            <a:pPr algn="ctr"/>
            <a:r>
              <a:rPr b="0" lang="it-IT" sz="600" strike="noStrike" u="none">
                <a:solidFill>
                  <a:srgbClr val="000000"/>
                </a:solidFill>
                <a:uFillTx/>
                <a:latin typeface="Arial"/>
              </a:rPr>
              <a:t>Monteary Easing Policy</a:t>
            </a:r>
            <a:endParaRPr b="0" lang="it-IT" sz="600" strike="noStrike" u="none">
              <a:solidFill>
                <a:srgbClr val="000000"/>
              </a:solidFill>
              <a:uFillTx/>
              <a:latin typeface="Arial"/>
            </a:endParaRPr>
          </a:p>
        </p:txBody>
      </p:sp>
      <p:sp>
        <p:nvSpPr>
          <p:cNvPr id="35" name=""/>
          <p:cNvSpPr/>
          <p:nvPr/>
        </p:nvSpPr>
        <p:spPr>
          <a:xfrm>
            <a:off x="7207920" y="1872000"/>
            <a:ext cx="892080" cy="21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600" strike="noStrike" u="none">
                <a:solidFill>
                  <a:srgbClr val="000000"/>
                </a:solidFill>
                <a:uFillTx/>
                <a:latin typeface="Arial"/>
              </a:rPr>
              <a:t>QQE with </a:t>
            </a:r>
            <a:endParaRPr b="0" lang="it-IT" sz="600" strike="noStrike" u="none">
              <a:solidFill>
                <a:srgbClr val="000000"/>
              </a:solidFill>
              <a:uFillTx/>
              <a:latin typeface="Arial"/>
            </a:endParaRPr>
          </a:p>
          <a:p>
            <a:pPr algn="ctr"/>
            <a:r>
              <a:rPr b="0" lang="it-IT" sz="600" strike="noStrike" u="none">
                <a:solidFill>
                  <a:srgbClr val="000000"/>
                </a:solidFill>
                <a:uFillTx/>
                <a:latin typeface="Arial"/>
              </a:rPr>
              <a:t>Yield Curve Control</a:t>
            </a:r>
            <a:endParaRPr b="0" lang="it-IT" sz="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 name="" descr=""/>
          <p:cNvPicPr/>
          <p:nvPr/>
        </p:nvPicPr>
        <p:blipFill>
          <a:blip r:embed="rId1"/>
          <a:stretch/>
        </p:blipFill>
        <p:spPr>
          <a:xfrm>
            <a:off x="3664080" y="2024280"/>
            <a:ext cx="2790360" cy="1638000"/>
          </a:xfrm>
          <a:prstGeom prst="rect">
            <a:avLst/>
          </a:prstGeom>
          <a:ln w="0">
            <a:noFill/>
          </a:ln>
        </p:spPr>
      </p:pic>
      <p:sp>
        <p:nvSpPr>
          <p:cNvPr id="37" name=""/>
          <p:cNvSpPr/>
          <p:nvPr/>
        </p:nvSpPr>
        <p:spPr>
          <a:xfrm>
            <a:off x="3780000" y="2052000"/>
            <a:ext cx="1357560" cy="21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1000" strike="noStrike" u="none">
                <a:solidFill>
                  <a:srgbClr val="000000"/>
                </a:solidFill>
                <a:uFillTx/>
                <a:latin typeface="Arial"/>
              </a:rPr>
              <a:t>The Cantillon effect</a:t>
            </a:r>
            <a:endParaRPr b="1" lang="it-IT" sz="1000" strike="noStrike" u="none">
              <a:solidFill>
                <a:srgbClr val="000000"/>
              </a:solidFill>
              <a:uFillTx/>
              <a:latin typeface="Arial"/>
            </a:endParaRPr>
          </a:p>
        </p:txBody>
      </p:sp>
      <p:sp>
        <p:nvSpPr>
          <p:cNvPr id="38" name=""/>
          <p:cNvSpPr/>
          <p:nvPr/>
        </p:nvSpPr>
        <p:spPr>
          <a:xfrm flipH="1">
            <a:off x="3780000" y="2340000"/>
            <a:ext cx="1440000" cy="21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540" strike="noStrike" u="none">
                <a:solidFill>
                  <a:srgbClr val="000000"/>
                </a:solidFill>
                <a:uFillTx/>
                <a:latin typeface="Arial"/>
              </a:rPr>
              <a:t>The closer you are to </a:t>
            </a:r>
            <a:r>
              <a:rPr b="0" lang="it-IT" sz="540" strike="noStrike" u="none">
                <a:solidFill>
                  <a:srgbClr val="000000"/>
                </a:solidFill>
                <a:uFillTx/>
                <a:latin typeface="Arial"/>
              </a:rPr>
              <a:t>the source of money </a:t>
            </a:r>
            <a:r>
              <a:rPr b="0" lang="it-IT" sz="540" strike="noStrike" u="none">
                <a:solidFill>
                  <a:srgbClr val="000000"/>
                </a:solidFill>
                <a:uFillTx/>
                <a:latin typeface="Arial"/>
              </a:rPr>
              <a:t>creation, the more you </a:t>
            </a:r>
            <a:r>
              <a:rPr b="0" lang="it-IT" sz="540" strike="noStrike" u="none">
                <a:solidFill>
                  <a:srgbClr val="000000"/>
                </a:solidFill>
                <a:uFillTx/>
                <a:latin typeface="Arial"/>
              </a:rPr>
              <a:t>benefit.</a:t>
            </a:r>
            <a:endParaRPr b="0" lang="it-IT" sz="540" strike="noStrike" u="none">
              <a:solidFill>
                <a:srgbClr val="000000"/>
              </a:solidFill>
              <a:uFillTx/>
              <a:latin typeface="Arial"/>
            </a:endParaRPr>
          </a:p>
        </p:txBody>
      </p:sp>
      <p:sp>
        <p:nvSpPr>
          <p:cNvPr id="39" name=""/>
          <p:cNvSpPr/>
          <p:nvPr/>
        </p:nvSpPr>
        <p:spPr>
          <a:xfrm>
            <a:off x="5526360" y="3410280"/>
            <a:ext cx="665640" cy="21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600" strike="noStrike" u="none">
                <a:solidFill>
                  <a:srgbClr val="000000"/>
                </a:solidFill>
                <a:uFillTx/>
                <a:latin typeface="Arial"/>
              </a:rPr>
              <a:t>Ultra </a:t>
            </a:r>
            <a:r>
              <a:rPr b="0" lang="it-IT" sz="600" strike="noStrike" u="none">
                <a:solidFill>
                  <a:srgbClr val="000000"/>
                </a:solidFill>
                <a:uFillTx/>
                <a:latin typeface="Arial"/>
              </a:rPr>
              <a:t>Wealthy</a:t>
            </a:r>
            <a:endParaRPr b="0" lang="it-IT" sz="600" strike="noStrike" u="none">
              <a:solidFill>
                <a:srgbClr val="000000"/>
              </a:solidFill>
              <a:uFillTx/>
              <a:latin typeface="Arial"/>
            </a:endParaRPr>
          </a:p>
        </p:txBody>
      </p:sp>
      <p:sp>
        <p:nvSpPr>
          <p:cNvPr id="40" name=""/>
          <p:cNvSpPr/>
          <p:nvPr/>
        </p:nvSpPr>
        <p:spPr>
          <a:xfrm>
            <a:off x="4500000" y="3420000"/>
            <a:ext cx="990360" cy="21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600" strike="noStrike" u="none">
                <a:solidFill>
                  <a:srgbClr val="000000"/>
                </a:solidFill>
                <a:uFillTx/>
                <a:latin typeface="Arial"/>
              </a:rPr>
              <a:t>Enterpreneurial Class</a:t>
            </a:r>
            <a:endParaRPr b="0" lang="it-IT" sz="600" strike="noStrike" u="none">
              <a:solidFill>
                <a:srgbClr val="000000"/>
              </a:solidFill>
              <a:uFillTx/>
              <a:latin typeface="Arial"/>
            </a:endParaRPr>
          </a:p>
        </p:txBody>
      </p:sp>
      <p:sp>
        <p:nvSpPr>
          <p:cNvPr id="41" name=""/>
          <p:cNvSpPr/>
          <p:nvPr/>
        </p:nvSpPr>
        <p:spPr>
          <a:xfrm>
            <a:off x="3664080" y="3420000"/>
            <a:ext cx="782280" cy="21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600" strike="noStrike" u="none">
                <a:solidFill>
                  <a:srgbClr val="000000"/>
                </a:solidFill>
                <a:uFillTx/>
                <a:latin typeface="Arial"/>
              </a:rPr>
              <a:t>Everyone Else</a:t>
            </a:r>
            <a:endParaRPr b="0" lang="it-IT" sz="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 name="" descr=""/>
          <p:cNvPicPr/>
          <p:nvPr/>
        </p:nvPicPr>
        <p:blipFill>
          <a:blip r:embed="rId1"/>
          <a:stretch/>
        </p:blipFill>
        <p:spPr>
          <a:xfrm>
            <a:off x="567720" y="7920"/>
            <a:ext cx="8983440" cy="5670360"/>
          </a:xfrm>
          <a:prstGeom prst="rect">
            <a:avLst/>
          </a:prstGeom>
          <a:ln w="0">
            <a:noFill/>
          </a:ln>
        </p:spPr>
      </p:pic>
      <p:sp>
        <p:nvSpPr>
          <p:cNvPr id="43" name=""/>
          <p:cNvSpPr/>
          <p:nvPr/>
        </p:nvSpPr>
        <p:spPr>
          <a:xfrm>
            <a:off x="3581640" y="2376000"/>
            <a:ext cx="810000" cy="32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1100" strike="noStrike" u="none">
                <a:solidFill>
                  <a:srgbClr val="000000"/>
                </a:solidFill>
                <a:uFillTx/>
                <a:latin typeface="Arial"/>
              </a:rPr>
              <a:t>Top 0.1%</a:t>
            </a:r>
            <a:endParaRPr b="0" lang="it-IT" sz="1100" strike="noStrike" u="none">
              <a:solidFill>
                <a:srgbClr val="000000"/>
              </a:solidFill>
              <a:uFillTx/>
              <a:latin typeface="Arial"/>
            </a:endParaRPr>
          </a:p>
        </p:txBody>
      </p:sp>
      <p:sp>
        <p:nvSpPr>
          <p:cNvPr id="44" name=""/>
          <p:cNvSpPr/>
          <p:nvPr/>
        </p:nvSpPr>
        <p:spPr>
          <a:xfrm>
            <a:off x="3600000" y="360000"/>
            <a:ext cx="738000" cy="32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1100" strike="noStrike" u="none">
                <a:solidFill>
                  <a:srgbClr val="000000"/>
                </a:solidFill>
                <a:uFillTx/>
                <a:latin typeface="Arial"/>
              </a:rPr>
              <a:t>Top 1%</a:t>
            </a:r>
            <a:endParaRPr b="0" lang="it-IT" sz="1100" strike="noStrike" u="none">
              <a:solidFill>
                <a:srgbClr val="000000"/>
              </a:solidFill>
              <a:uFillTx/>
              <a:latin typeface="Arial"/>
            </a:endParaRPr>
          </a:p>
        </p:txBody>
      </p:sp>
      <p:sp>
        <p:nvSpPr>
          <p:cNvPr id="45" name=""/>
          <p:cNvSpPr/>
          <p:nvPr/>
        </p:nvSpPr>
        <p:spPr>
          <a:xfrm>
            <a:off x="3528000" y="3924000"/>
            <a:ext cx="900000" cy="288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1100" strike="noStrike" u="none">
                <a:solidFill>
                  <a:srgbClr val="000000"/>
                </a:solidFill>
                <a:uFillTx/>
                <a:latin typeface="Arial"/>
              </a:rPr>
              <a:t>Top 0.01%</a:t>
            </a:r>
            <a:endParaRPr b="0" lang="it-IT" sz="1100" strike="noStrike" u="none">
              <a:solidFill>
                <a:srgbClr val="000000"/>
              </a:solidFill>
              <a:uFillTx/>
              <a:latin typeface="Arial"/>
            </a:endParaRPr>
          </a:p>
        </p:txBody>
      </p:sp>
      <p:sp>
        <p:nvSpPr>
          <p:cNvPr id="46" name=""/>
          <p:cNvSpPr/>
          <p:nvPr/>
        </p:nvSpPr>
        <p:spPr>
          <a:xfrm>
            <a:off x="5760000" y="1548000"/>
            <a:ext cx="1692000" cy="50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1200" strike="noStrike" u="none">
                <a:solidFill>
                  <a:srgbClr val="000000"/>
                </a:solidFill>
                <a:uFillTx/>
                <a:latin typeface="Arial"/>
              </a:rPr>
              <a:t>Middle 40%</a:t>
            </a:r>
            <a:endParaRPr b="0" lang="it-IT" sz="1200" strike="noStrike" u="none">
              <a:solidFill>
                <a:srgbClr val="000000"/>
              </a:solidFill>
              <a:uFillTx/>
              <a:latin typeface="Arial"/>
            </a:endParaRPr>
          </a:p>
          <a:p>
            <a:pPr algn="ctr"/>
            <a:r>
              <a:rPr b="0" lang="it-IT" sz="1200" strike="noStrike" u="none">
                <a:solidFill>
                  <a:srgbClr val="000000"/>
                </a:solidFill>
                <a:uFillTx/>
                <a:latin typeface="Arial"/>
              </a:rPr>
              <a:t>“</a:t>
            </a:r>
            <a:r>
              <a:rPr b="0" lang="it-IT" sz="1200" strike="noStrike" u="none">
                <a:solidFill>
                  <a:srgbClr val="000000"/>
                </a:solidFill>
                <a:uFillTx/>
                <a:latin typeface="Arial"/>
              </a:rPr>
              <a:t>Global middle class”</a:t>
            </a:r>
            <a:endParaRPr b="0" lang="it-IT" sz="1200" strike="noStrike" u="none">
              <a:solidFill>
                <a:srgbClr val="000000"/>
              </a:solidFill>
              <a:uFillTx/>
              <a:latin typeface="Arial"/>
            </a:endParaRPr>
          </a:p>
        </p:txBody>
      </p:sp>
      <p:sp>
        <p:nvSpPr>
          <p:cNvPr id="47" name=""/>
          <p:cNvSpPr/>
          <p:nvPr/>
        </p:nvSpPr>
        <p:spPr>
          <a:xfrm>
            <a:off x="7416000" y="3672000"/>
            <a:ext cx="1584000" cy="468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1200" strike="noStrike" u="none">
                <a:solidFill>
                  <a:srgbClr val="000000"/>
                </a:solidFill>
                <a:uFillTx/>
                <a:latin typeface="Arial"/>
              </a:rPr>
              <a:t>Assuming</a:t>
            </a:r>
            <a:endParaRPr b="0" lang="it-IT" sz="1200" strike="noStrike" u="none">
              <a:solidFill>
                <a:srgbClr val="000000"/>
              </a:solidFill>
              <a:uFillTx/>
              <a:latin typeface="Arial"/>
            </a:endParaRPr>
          </a:p>
          <a:p>
            <a:pPr algn="ctr"/>
            <a:r>
              <a:rPr b="0" lang="it-IT" sz="1200" strike="noStrike" u="none">
                <a:solidFill>
                  <a:srgbClr val="000000"/>
                </a:solidFill>
                <a:uFillTx/>
                <a:latin typeface="Arial"/>
              </a:rPr>
              <a:t>“</a:t>
            </a:r>
            <a:r>
              <a:rPr b="0" lang="it-IT" sz="1200" strike="noStrike" u="none">
                <a:solidFill>
                  <a:srgbClr val="000000"/>
                </a:solidFill>
                <a:uFillTx/>
                <a:latin typeface="Arial"/>
              </a:rPr>
              <a:t>business as usual”</a:t>
            </a:r>
            <a:endParaRPr b="0" lang="it-IT" sz="1200" strike="noStrike" u="none">
              <a:solidFill>
                <a:srgbClr val="000000"/>
              </a:solidFill>
              <a:uFillTx/>
              <a:latin typeface="Arial"/>
            </a:endParaRPr>
          </a:p>
        </p:txBody>
      </p:sp>
      <p:sp>
        <p:nvSpPr>
          <p:cNvPr id="48" name=""/>
          <p:cNvSpPr/>
          <p:nvPr/>
        </p:nvSpPr>
        <p:spPr>
          <a:xfrm rot="16200000">
            <a:off x="-683640" y="2088000"/>
            <a:ext cx="2700000" cy="32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1400" strike="noStrike" u="none">
                <a:solidFill>
                  <a:srgbClr val="000000"/>
                </a:solidFill>
                <a:uFillTx/>
                <a:latin typeface="Arial"/>
              </a:rPr>
              <a:t>Share of global wealth (%)</a:t>
            </a:r>
            <a:endParaRPr b="1" lang="it-IT" sz="1400" strike="noStrike" u="none">
              <a:solidFill>
                <a:srgbClr val="000000"/>
              </a:solidFill>
              <a:uFillTx/>
              <a:latin typeface="Arial"/>
            </a:endParaRPr>
          </a:p>
        </p:txBody>
      </p:sp>
      <p:sp>
        <p:nvSpPr>
          <p:cNvPr id="49" name=""/>
          <p:cNvSpPr/>
          <p:nvPr/>
        </p:nvSpPr>
        <p:spPr>
          <a:xfrm>
            <a:off x="540000" y="4896000"/>
            <a:ext cx="5372280" cy="32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900" strike="noStrike" u="none">
                <a:solidFill>
                  <a:srgbClr val="000000"/>
                </a:solidFill>
                <a:uFillTx/>
                <a:latin typeface="Arial"/>
              </a:rPr>
              <a:t>Source: WID.world (2017). See wir2018.wid.world/methodology.html for data series and notes.</a:t>
            </a:r>
            <a:endParaRPr b="0" lang="it-IT" sz="900" strike="noStrike" u="none">
              <a:solidFill>
                <a:srgbClr val="000000"/>
              </a:solidFill>
              <a:uFillTx/>
              <a:latin typeface="Arial"/>
            </a:endParaRPr>
          </a:p>
        </p:txBody>
      </p:sp>
      <p:sp>
        <p:nvSpPr>
          <p:cNvPr id="50" name=""/>
          <p:cNvSpPr/>
          <p:nvPr/>
        </p:nvSpPr>
        <p:spPr>
          <a:xfrm>
            <a:off x="540000" y="5220000"/>
            <a:ext cx="9000000" cy="4507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900" strike="noStrike" u="none">
                <a:solidFill>
                  <a:srgbClr val="000000"/>
                </a:solidFill>
                <a:uFillTx/>
                <a:latin typeface="Arial"/>
              </a:rPr>
              <a:t>In 2016, in a world represented by China, Europe and the US, the global welath share of the Top 1% was 33%. Under “Business as usual”, the Top 1% global wealth share would reach 39% by 2050, while the Top 0.1% welath owners would own nearly as much wealth (26%) as the middle class (27%). The evolution of global wealth groups from 1987 to 2017 is represented by China, Europe and the US. Values are net of inflation.</a:t>
            </a:r>
            <a:endParaRPr b="0" lang="it-IT" sz="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 name="" descr=""/>
          <p:cNvPicPr/>
          <p:nvPr/>
        </p:nvPicPr>
        <p:blipFill>
          <a:blip r:embed="rId1"/>
          <a:stretch/>
        </p:blipFill>
        <p:spPr>
          <a:xfrm>
            <a:off x="2013480" y="7920"/>
            <a:ext cx="6091920" cy="5670360"/>
          </a:xfrm>
          <a:prstGeom prst="rect">
            <a:avLst/>
          </a:prstGeom>
          <a:ln w="0">
            <a:noFill/>
          </a:ln>
        </p:spPr>
      </p:pic>
      <p:sp>
        <p:nvSpPr>
          <p:cNvPr id="52" name=""/>
          <p:cNvSpPr/>
          <p:nvPr/>
        </p:nvSpPr>
        <p:spPr>
          <a:xfrm>
            <a:off x="2268000" y="180000"/>
            <a:ext cx="1512000" cy="32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1" lang="it-IT" sz="1500" strike="noStrike" u="none">
                <a:solidFill>
                  <a:srgbClr val="000000"/>
                </a:solidFill>
                <a:uFillTx/>
                <a:latin typeface="Arial"/>
              </a:rPr>
              <a:t>Historic highs</a:t>
            </a:r>
            <a:endParaRPr b="1" lang="it-IT" sz="1500" strike="noStrike" u="none">
              <a:solidFill>
                <a:srgbClr val="000000"/>
              </a:solidFill>
              <a:uFillTx/>
              <a:latin typeface="Arial"/>
            </a:endParaRPr>
          </a:p>
        </p:txBody>
      </p:sp>
      <p:sp>
        <p:nvSpPr>
          <p:cNvPr id="53" name=""/>
          <p:cNvSpPr/>
          <p:nvPr/>
        </p:nvSpPr>
        <p:spPr>
          <a:xfrm>
            <a:off x="2268000" y="504000"/>
            <a:ext cx="5472000" cy="50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1400" strike="noStrike" u="none">
                <a:solidFill>
                  <a:srgbClr val="000000"/>
                </a:solidFill>
                <a:uFillTx/>
                <a:latin typeface="Arial"/>
              </a:rPr>
              <a:t>In 2020, global debt </a:t>
            </a:r>
            <a:r>
              <a:rPr b="0" lang="it-IT" sz="1400" strike="noStrike" u="none">
                <a:solidFill>
                  <a:srgbClr val="000000"/>
                </a:solidFill>
                <a:uFillTx/>
                <a:latin typeface="Arial"/>
              </a:rPr>
              <a:t>experienced the largest surge </a:t>
            </a:r>
            <a:r>
              <a:rPr b="0" lang="it-IT" sz="1400" strike="noStrike" u="none">
                <a:solidFill>
                  <a:srgbClr val="000000"/>
                </a:solidFill>
                <a:uFillTx/>
                <a:latin typeface="Arial"/>
              </a:rPr>
              <a:t>in 50 years.</a:t>
            </a:r>
            <a:endParaRPr b="0" lang="it-IT" sz="1400" strike="noStrike" u="none">
              <a:solidFill>
                <a:srgbClr val="000000"/>
              </a:solidFill>
              <a:uFillTx/>
              <a:latin typeface="Arial"/>
            </a:endParaRPr>
          </a:p>
          <a:p>
            <a:r>
              <a:rPr b="0" lang="it-IT" sz="900" strike="noStrike" u="none">
                <a:solidFill>
                  <a:srgbClr val="000000"/>
                </a:solidFill>
                <a:uFillTx/>
                <a:latin typeface="Arial"/>
              </a:rPr>
              <a:t>(debt as percentage of GDP)</a:t>
            </a:r>
            <a:endParaRPr b="0" lang="it-IT" sz="900" strike="noStrike" u="none">
              <a:solidFill>
                <a:srgbClr val="000000"/>
              </a:solidFill>
              <a:uFillTx/>
              <a:latin typeface="Arial"/>
            </a:endParaRPr>
          </a:p>
        </p:txBody>
      </p:sp>
      <p:sp>
        <p:nvSpPr>
          <p:cNvPr id="54" name=""/>
          <p:cNvSpPr/>
          <p:nvPr/>
        </p:nvSpPr>
        <p:spPr>
          <a:xfrm>
            <a:off x="2880000" y="1260000"/>
            <a:ext cx="720000" cy="14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900" strike="noStrike" u="none">
                <a:solidFill>
                  <a:srgbClr val="000000"/>
                </a:solidFill>
                <a:uFillTx/>
                <a:latin typeface="Arial"/>
              </a:rPr>
              <a:t>Total Debt</a:t>
            </a:r>
            <a:endParaRPr b="0" lang="it-IT" sz="900" strike="noStrike" u="none">
              <a:solidFill>
                <a:srgbClr val="000000"/>
              </a:solidFill>
              <a:uFillTx/>
              <a:latin typeface="Arial"/>
            </a:endParaRPr>
          </a:p>
        </p:txBody>
      </p:sp>
      <p:sp>
        <p:nvSpPr>
          <p:cNvPr id="55" name=""/>
          <p:cNvSpPr/>
          <p:nvPr/>
        </p:nvSpPr>
        <p:spPr>
          <a:xfrm>
            <a:off x="2880000" y="1478880"/>
            <a:ext cx="900000" cy="14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900" strike="noStrike" u="none">
                <a:solidFill>
                  <a:srgbClr val="000000"/>
                </a:solidFill>
                <a:uFillTx/>
                <a:latin typeface="Arial"/>
              </a:rPr>
              <a:t>Public Debt</a:t>
            </a:r>
            <a:endParaRPr b="0" lang="it-IT" sz="900" strike="noStrike" u="none">
              <a:solidFill>
                <a:srgbClr val="000000"/>
              </a:solidFill>
              <a:uFillTx/>
              <a:latin typeface="Arial"/>
            </a:endParaRPr>
          </a:p>
        </p:txBody>
      </p:sp>
      <p:sp>
        <p:nvSpPr>
          <p:cNvPr id="56" name=""/>
          <p:cNvSpPr/>
          <p:nvPr/>
        </p:nvSpPr>
        <p:spPr>
          <a:xfrm>
            <a:off x="2880000" y="1697760"/>
            <a:ext cx="1440000" cy="14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900" strike="noStrike" u="none">
                <a:solidFill>
                  <a:srgbClr val="000000"/>
                </a:solidFill>
                <a:uFillTx/>
                <a:latin typeface="Arial"/>
              </a:rPr>
              <a:t>Household Debt (HH)</a:t>
            </a:r>
            <a:endParaRPr b="0" lang="it-IT" sz="900" strike="noStrike" u="none">
              <a:solidFill>
                <a:srgbClr val="000000"/>
              </a:solidFill>
              <a:uFillTx/>
              <a:latin typeface="Arial"/>
            </a:endParaRPr>
          </a:p>
        </p:txBody>
      </p:sp>
      <p:sp>
        <p:nvSpPr>
          <p:cNvPr id="57" name=""/>
          <p:cNvSpPr/>
          <p:nvPr/>
        </p:nvSpPr>
        <p:spPr>
          <a:xfrm>
            <a:off x="2880000" y="1927800"/>
            <a:ext cx="2160000" cy="14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900" strike="noStrike" u="none">
                <a:solidFill>
                  <a:srgbClr val="000000"/>
                </a:solidFill>
                <a:uFillTx/>
                <a:latin typeface="Arial"/>
              </a:rPr>
              <a:t>Nonfinancial Corporate Debt (NFC)</a:t>
            </a:r>
            <a:endParaRPr b="0" lang="it-IT" sz="900" strike="noStrike" u="none">
              <a:solidFill>
                <a:srgbClr val="000000"/>
              </a:solidFill>
              <a:uFillTx/>
              <a:latin typeface="Arial"/>
            </a:endParaRPr>
          </a:p>
        </p:txBody>
      </p:sp>
      <p:sp>
        <p:nvSpPr>
          <p:cNvPr id="58" name=""/>
          <p:cNvSpPr/>
          <p:nvPr/>
        </p:nvSpPr>
        <p:spPr>
          <a:xfrm>
            <a:off x="5040000" y="1044000"/>
            <a:ext cx="720000" cy="50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900" strike="noStrike" u="none">
                <a:solidFill>
                  <a:srgbClr val="000000"/>
                </a:solidFill>
                <a:uFillTx/>
                <a:latin typeface="Arial"/>
              </a:rPr>
              <a:t>Global financial crisi</a:t>
            </a:r>
            <a:endParaRPr b="0" lang="it-IT" sz="900" strike="noStrike" u="none">
              <a:solidFill>
                <a:srgbClr val="000000"/>
              </a:solidFill>
              <a:uFillTx/>
              <a:latin typeface="Arial"/>
            </a:endParaRPr>
          </a:p>
        </p:txBody>
      </p:sp>
      <p:sp>
        <p:nvSpPr>
          <p:cNvPr id="59" name=""/>
          <p:cNvSpPr/>
          <p:nvPr/>
        </p:nvSpPr>
        <p:spPr>
          <a:xfrm>
            <a:off x="6192000" y="1044000"/>
            <a:ext cx="720000" cy="396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900" strike="noStrike" u="none">
                <a:solidFill>
                  <a:srgbClr val="000000"/>
                </a:solidFill>
                <a:uFillTx/>
                <a:latin typeface="Arial"/>
              </a:rPr>
              <a:t>COVID-19 pandemic</a:t>
            </a:r>
            <a:endParaRPr b="0" lang="it-IT" sz="900" strike="noStrike" u="none">
              <a:solidFill>
                <a:srgbClr val="000000"/>
              </a:solidFill>
              <a:uFillTx/>
              <a:latin typeface="Arial"/>
            </a:endParaRPr>
          </a:p>
        </p:txBody>
      </p:sp>
      <p:sp>
        <p:nvSpPr>
          <p:cNvPr id="60" name=""/>
          <p:cNvSpPr/>
          <p:nvPr/>
        </p:nvSpPr>
        <p:spPr>
          <a:xfrm rot="5400000">
            <a:off x="7344000" y="3564000"/>
            <a:ext cx="900000" cy="18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900" strike="noStrike" u="none">
                <a:solidFill>
                  <a:srgbClr val="000000"/>
                </a:solidFill>
                <a:uFillTx/>
                <a:latin typeface="Arial"/>
              </a:rPr>
              <a:t>Private Debt</a:t>
            </a:r>
            <a:endParaRPr b="0" lang="it-IT" sz="900" strike="noStrike" u="none">
              <a:solidFill>
                <a:srgbClr val="000000"/>
              </a:solidFill>
              <a:uFillTx/>
              <a:latin typeface="Arial"/>
            </a:endParaRPr>
          </a:p>
        </p:txBody>
      </p:sp>
      <p:sp>
        <p:nvSpPr>
          <p:cNvPr id="61" name=""/>
          <p:cNvSpPr/>
          <p:nvPr/>
        </p:nvSpPr>
        <p:spPr>
          <a:xfrm>
            <a:off x="2187720" y="5004000"/>
            <a:ext cx="5012280" cy="504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r>
              <a:rPr b="0" lang="it-IT" sz="900" strike="noStrike" u="none">
                <a:solidFill>
                  <a:srgbClr val="000000"/>
                </a:solidFill>
                <a:uFillTx/>
                <a:latin typeface="Arial"/>
              </a:rPr>
              <a:t>Sources: IMF Global Debt Database and IMF staff calculations.</a:t>
            </a:r>
            <a:endParaRPr b="0" lang="it-IT" sz="900" strike="noStrike" u="none">
              <a:solidFill>
                <a:srgbClr val="000000"/>
              </a:solidFill>
              <a:uFillTx/>
              <a:latin typeface="Arial"/>
            </a:endParaRPr>
          </a:p>
          <a:p>
            <a:r>
              <a:rPr b="0" lang="it-IT" sz="900" strike="noStrike" u="none">
                <a:solidFill>
                  <a:srgbClr val="000000"/>
                </a:solidFill>
                <a:uFillTx/>
                <a:latin typeface="Arial"/>
              </a:rPr>
              <a:t>Note: The estimated ratios of global debt to GDP are weighted by each country’s GDP in US dollars</a:t>
            </a:r>
            <a:endParaRPr b="0" lang="it-IT" sz="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 name="" descr=""/>
          <p:cNvPicPr/>
          <p:nvPr/>
        </p:nvPicPr>
        <p:blipFill>
          <a:blip r:embed="rId1"/>
          <a:stretch/>
        </p:blipFill>
        <p:spPr>
          <a:xfrm>
            <a:off x="2068560" y="1414440"/>
            <a:ext cx="5981400" cy="28573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 name="" descr=""/>
          <p:cNvPicPr/>
          <p:nvPr/>
        </p:nvPicPr>
        <p:blipFill>
          <a:blip r:embed="rId1"/>
          <a:stretch/>
        </p:blipFill>
        <p:spPr>
          <a:xfrm>
            <a:off x="2678400" y="1514520"/>
            <a:ext cx="4762080" cy="2657160"/>
          </a:xfrm>
          <a:prstGeom prst="rect">
            <a:avLst/>
          </a:prstGeom>
          <a:ln w="0">
            <a:noFill/>
          </a:ln>
        </p:spPr>
      </p:pic>
      <p:sp>
        <p:nvSpPr>
          <p:cNvPr id="64" name=""/>
          <p:cNvSpPr/>
          <p:nvPr/>
        </p:nvSpPr>
        <p:spPr>
          <a:xfrm>
            <a:off x="2727720" y="1620000"/>
            <a:ext cx="3392280" cy="16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0" lang="it-IT" sz="1400" strike="noStrike" u="none">
                <a:solidFill>
                  <a:srgbClr val="000000"/>
                </a:solidFill>
                <a:uFillTx/>
                <a:latin typeface="Arial"/>
              </a:rPr>
              <a:t>“</a:t>
            </a:r>
            <a:r>
              <a:rPr b="0" lang="it-IT" sz="1400" strike="noStrike" u="none">
                <a:solidFill>
                  <a:srgbClr val="000000"/>
                </a:solidFill>
                <a:uFillTx/>
                <a:latin typeface="Arial"/>
              </a:rPr>
              <a:t>Value is not intrinsic, it is not in things.</a:t>
            </a:r>
            <a:endParaRPr b="0" lang="it-IT" sz="1400" strike="noStrike" u="none">
              <a:solidFill>
                <a:srgbClr val="000000"/>
              </a:solidFill>
              <a:uFillTx/>
              <a:latin typeface="Arial"/>
            </a:endParaRPr>
          </a:p>
          <a:p>
            <a:pPr algn="ctr"/>
            <a:r>
              <a:rPr b="0" lang="it-IT" sz="1400" strike="noStrike" u="none">
                <a:solidFill>
                  <a:srgbClr val="000000"/>
                </a:solidFill>
                <a:uFillTx/>
                <a:latin typeface="Arial"/>
              </a:rPr>
              <a:t>It is within us; it is the way in which man reacts to the conditions of his enviroment. Neither is value in words and doctrines, it is reflected in human conduct. It is not what a man or groups of men say about value that counts, but how they act.”</a:t>
            </a:r>
            <a:endParaRPr b="0" lang="it-IT" sz="1400" strike="noStrike" u="none">
              <a:solidFill>
                <a:srgbClr val="000000"/>
              </a:solidFill>
              <a:uFillTx/>
              <a:latin typeface="Arial"/>
            </a:endParaRPr>
          </a:p>
        </p:txBody>
      </p:sp>
      <p:sp>
        <p:nvSpPr>
          <p:cNvPr id="65" name=""/>
          <p:cNvSpPr/>
          <p:nvPr/>
        </p:nvSpPr>
        <p:spPr>
          <a:xfrm>
            <a:off x="2727720" y="3281400"/>
            <a:ext cx="3392280" cy="5346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t">
            <a:noAutofit/>
          </a:bodyPr>
          <a:p>
            <a:pPr algn="ctr"/>
            <a:r>
              <a:rPr b="1" lang="it-IT" sz="1800" strike="noStrike" u="none">
                <a:solidFill>
                  <a:srgbClr val="000000"/>
                </a:solidFill>
                <a:uFillTx/>
                <a:latin typeface="Arial"/>
              </a:rPr>
              <a:t>-Lud</a:t>
            </a:r>
            <a:r>
              <a:rPr b="1" lang="it-IT" sz="1800" strike="noStrike" u="none">
                <a:solidFill>
                  <a:srgbClr val="000000"/>
                </a:solidFill>
                <a:uFillTx/>
                <a:latin typeface="Arial"/>
              </a:rPr>
              <a:t>wig </a:t>
            </a:r>
            <a:r>
              <a:rPr b="1" lang="it-IT" sz="1800" strike="noStrike" u="none">
                <a:solidFill>
                  <a:srgbClr val="000000"/>
                </a:solidFill>
                <a:uFillTx/>
                <a:latin typeface="Arial"/>
              </a:rPr>
              <a:t>von </a:t>
            </a:r>
            <a:r>
              <a:rPr b="1" lang="it-IT" sz="1800" strike="noStrike" u="none">
                <a:solidFill>
                  <a:srgbClr val="000000"/>
                </a:solidFill>
                <a:uFillTx/>
                <a:latin typeface="Arial"/>
              </a:rPr>
              <a:t>Mise</a:t>
            </a:r>
            <a:r>
              <a:rPr b="1" lang="it-IT" sz="1800" strike="noStrike" u="none">
                <a:solidFill>
                  <a:srgbClr val="000000"/>
                </a:solidFill>
                <a:uFillTx/>
                <a:latin typeface="Arial"/>
              </a:rPr>
              <a:t>s</a:t>
            </a:r>
            <a:endParaRPr b="0" lang="it-IT" sz="1800" strike="noStrike" u="none">
              <a:solidFill>
                <a:srgbClr val="000000"/>
              </a:solidFill>
              <a:uFillTx/>
              <a:latin typeface="Arial"/>
            </a:endParaRPr>
          </a:p>
          <a:p>
            <a:pPr algn="ctr"/>
            <a:r>
              <a:rPr b="0" lang="it-IT" sz="1400" strike="noStrike" u="none">
                <a:solidFill>
                  <a:srgbClr val="000000"/>
                </a:solidFill>
                <a:uFillTx/>
                <a:latin typeface="Arial"/>
              </a:rPr>
              <a:t>Huma</a:t>
            </a:r>
            <a:r>
              <a:rPr b="0" lang="it-IT" sz="1400" strike="noStrike" u="none">
                <a:solidFill>
                  <a:srgbClr val="000000"/>
                </a:solidFill>
                <a:uFillTx/>
                <a:latin typeface="Arial"/>
              </a:rPr>
              <a:t>n </a:t>
            </a:r>
            <a:r>
              <a:rPr b="0" lang="it-IT" sz="1400" strike="noStrike" u="none">
                <a:solidFill>
                  <a:srgbClr val="000000"/>
                </a:solidFill>
                <a:uFillTx/>
                <a:latin typeface="Arial"/>
              </a:rPr>
              <a:t>Action </a:t>
            </a:r>
            <a:r>
              <a:rPr b="0" lang="it-IT" sz="1400" strike="noStrike" u="none">
                <a:solidFill>
                  <a:srgbClr val="000000"/>
                </a:solidFill>
                <a:uFillTx/>
                <a:latin typeface="Arial"/>
              </a:rPr>
              <a:t>- 1949</a:t>
            </a:r>
            <a:endParaRPr b="0" lang="it-IT"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 name="" descr=""/>
          <p:cNvPicPr/>
          <p:nvPr/>
        </p:nvPicPr>
        <p:blipFill>
          <a:blip r:embed="rId1"/>
          <a:stretch/>
        </p:blipFill>
        <p:spPr>
          <a:xfrm>
            <a:off x="3792600" y="1995480"/>
            <a:ext cx="2533320" cy="1695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65</TotalTime>
  <Application>LibreOffice/24.8.2.1$Linux_X86_64 LibreOffice_project/480$Build-1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2024-11-24T17:14:58Z</dcterms:created>
  <dc:creator>Marco Giorgetti</dc:creator>
  <dc:description/>
  <dc:language>it-IT</dc:language>
  <cp:lastModifiedBy>Marco Giorgetti</cp:lastModifiedBy>
  <dcterms:modified xsi:type="dcterms:W3CDTF">2024-11-24T19:32:52Z</dcterms:modified>
  <cp:revision>24</cp:revision>
  <dc:subject/>
  <dc:title/>
</cp:coreProperties>
</file>

<file path=docProps/custom.xml><?xml version="1.0" encoding="utf-8"?>
<Properties xmlns="http://schemas.openxmlformats.org/officeDocument/2006/custom-properties" xmlns:vt="http://schemas.openxmlformats.org/officeDocument/2006/docPropsVTypes"/>
</file>